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9" r:id="rId14"/>
    <p:sldId id="270" r:id="rId15"/>
    <p:sldId id="268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6" d="100"/>
          <a:sy n="76" d="100"/>
        </p:scale>
        <p:origin x="-18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59280"/>
            <a:ext cx="6400800" cy="12954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pic>
        <p:nvPicPr>
          <p:cNvPr id="8" name="Picture 7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801112"/>
            <a:ext cx="9144000" cy="932688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429000"/>
            <a:ext cx="6400800" cy="762000"/>
          </a:xfrm>
        </p:spPr>
        <p:txBody>
          <a:bodyPr>
            <a:normAutofit/>
          </a:bodyPr>
          <a:lstStyle>
            <a:lvl1pPr marL="0" indent="0" algn="ctr">
              <a:buNone/>
              <a:defRPr sz="200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white"/>
        <p:txBody>
          <a:bodyPr/>
          <a:lstStyle/>
          <a:p>
            <a:fld id="{B4C71EC6-210F-42DE-9C53-41977AD35B3D}" type="datetimeFigureOut">
              <a:rPr lang="ru-RU" smtClean="0"/>
              <a:t>17.02.24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white"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17.02.24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209041"/>
            <a:ext cx="1295400" cy="4318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400" y="1219199"/>
            <a:ext cx="5181600" cy="426720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17.02.24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2438400"/>
            <a:ext cx="6400800" cy="304800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17.02.24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pic>
        <p:nvPicPr>
          <p:cNvPr id="9" name="Picture 8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17.02.24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pic>
        <p:nvPicPr>
          <p:cNvPr id="7" name="Picture 6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3410267"/>
            <a:ext cx="6248400" cy="1456373"/>
          </a:xfrm>
        </p:spPr>
        <p:txBody>
          <a:bodyPr anchor="t">
            <a:normAutofit/>
          </a:bodyPr>
          <a:lstStyle>
            <a:lvl1pPr algn="ctr">
              <a:defRPr sz="3600" b="0" i="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800" y="1503680"/>
            <a:ext cx="6248400" cy="1566862"/>
          </a:xfrm>
        </p:spPr>
        <p:txBody>
          <a:bodyPr anchor="b"/>
          <a:lstStyle>
            <a:lvl1pPr marL="0" indent="0" algn="ctr">
              <a:buNone/>
              <a:defRPr sz="2000" b="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pic>
        <p:nvPicPr>
          <p:cNvPr id="8" name="Picture 7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371600" y="2438400"/>
            <a:ext cx="3124200" cy="3124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17.02.24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4"/>
          </p:nvPr>
        </p:nvSpPr>
        <p:spPr>
          <a:xfrm>
            <a:off x="4648200" y="2438400"/>
            <a:ext cx="3124200" cy="3124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pic>
        <p:nvPicPr>
          <p:cNvPr id="9" name="Picture 8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flourish2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371600" y="2819400"/>
            <a:ext cx="3124200" cy="2743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8200" y="2819400"/>
            <a:ext cx="3124200" cy="2743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62201"/>
            <a:ext cx="3125788" cy="451338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2359152"/>
            <a:ext cx="3127375" cy="448056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17.02.24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17.02.24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pic>
        <p:nvPicPr>
          <p:cNvPr id="7" name="Picture 6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17.02.24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1" y="1676400"/>
            <a:ext cx="2819399" cy="599440"/>
          </a:xfrm>
        </p:spPr>
        <p:txBody>
          <a:bodyPr anchor="b"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1" y="2275840"/>
            <a:ext cx="2819399" cy="290576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17.02.24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371600" y="1676400"/>
            <a:ext cx="3276600" cy="3505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que 9"/>
          <p:cNvSpPr/>
          <p:nvPr/>
        </p:nvSpPr>
        <p:spPr>
          <a:xfrm>
            <a:off x="1463040" y="1847088"/>
            <a:ext cx="3090672" cy="3090672"/>
          </a:xfrm>
          <a:prstGeom prst="plaque">
            <a:avLst>
              <a:gd name="adj" fmla="val 8438"/>
            </a:avLst>
          </a:prstGeom>
          <a:noFill/>
          <a:ln w="9525">
            <a:solidFill>
              <a:schemeClr val="tx2">
                <a:alpha val="17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0" y="1676400"/>
            <a:ext cx="2819400" cy="599440"/>
          </a:xfrm>
        </p:spPr>
        <p:txBody>
          <a:bodyPr anchor="b"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4000" y="1905000"/>
            <a:ext cx="2971800" cy="2971800"/>
          </a:xfrm>
          <a:prstGeom prst="plaque">
            <a:avLst>
              <a:gd name="adj" fmla="val 8341"/>
            </a:avLst>
          </a:prstGeom>
          <a:solidFill>
            <a:schemeClr val="bg1">
              <a:lumMod val="95000"/>
              <a:alpha val="35000"/>
            </a:schemeClr>
          </a:solidFill>
          <a:ln w="98425" cmpd="thinThick">
            <a:noFill/>
            <a:bevel/>
          </a:ln>
        </p:spPr>
        <p:txBody>
          <a:bodyPr>
            <a:normAutofit/>
          </a:bodyPr>
          <a:lstStyle>
            <a:lvl1pPr marL="0" indent="0" algn="ctr">
              <a:buNone/>
              <a:defRPr sz="1800" baseline="0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0" y="2276856"/>
            <a:ext cx="2819400" cy="287528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17.02.24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window3.png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1295400"/>
            <a:ext cx="6400800" cy="685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057400"/>
            <a:ext cx="6400800" cy="34290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 bwMode="white">
          <a:xfrm>
            <a:off x="304800" y="6356350"/>
            <a:ext cx="2133600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l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17.02.24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 bwMode="white">
          <a:xfrm>
            <a:off x="2971800" y="6356350"/>
            <a:ext cx="3200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white">
          <a:xfrm>
            <a:off x="6675120" y="636422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600" kern="1200" cap="all" spc="300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0" indent="-274320" algn="l" defTabSz="914400" rtl="0" eaLnBrk="1" latinLnBrk="0" hangingPunct="1">
        <a:lnSpc>
          <a:spcPct val="150000"/>
        </a:lnSpc>
        <a:spcBef>
          <a:spcPct val="20000"/>
        </a:spcBef>
        <a:buClrTx/>
        <a:buFont typeface="Wingdings" pitchFamily="2" charset="2"/>
        <a:buChar char="v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Поговорим о наречии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/>
              <a:t>и</a:t>
            </a:r>
            <a:r>
              <a:rPr lang="ru-RU" dirty="0" smtClean="0"/>
              <a:t>ли ВНИМАНИЕ! ВНИМАНИЕ!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27297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9.От каких частей речи образуются группы наречий?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3995936" y="1772816"/>
            <a:ext cx="914400" cy="914400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670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dirty="0" smtClean="0"/>
              <a:t>10.В каких случаях на конце наречий употребляется суффикс –о-, а в каких –а-?</a:t>
            </a:r>
            <a:endParaRPr lang="ru-RU" sz="28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4067777" y="1675656"/>
            <a:ext cx="914400" cy="91440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2082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11.Как отличить наречие от прилагательного в сравнительной степени?</a:t>
            </a:r>
            <a:endParaRPr lang="ru-RU" sz="28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4067944" y="1716632"/>
            <a:ext cx="914400" cy="9144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5735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3410267"/>
            <a:ext cx="7056784" cy="1890941"/>
          </a:xfrm>
        </p:spPr>
        <p:txBody>
          <a:bodyPr>
            <a:normAutofit/>
          </a:bodyPr>
          <a:lstStyle/>
          <a:p>
            <a:pPr algn="l"/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ДОСВЕТЛ…, ДОСУХ…,НАСУХ…, ДОЧИСТ…,НАЧИСТ…,ЗАСВЕТЛ…,</a:t>
            </a:r>
            <a:b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 НАГОЛ…, ДОБЕЛ…,ИЗДАВН…,</a:t>
            </a:r>
            <a:b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ИЗДАЛЕК..,НАБЕЛ…,ИЗРЕДК….</a:t>
            </a:r>
            <a:endParaRPr lang="ru-RU" sz="28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r>
              <a:rPr lang="ru-RU" sz="2400" b="1" i="0" dirty="0" smtClean="0">
                <a:solidFill>
                  <a:schemeClr val="tx1"/>
                </a:solidFill>
              </a:rPr>
              <a:t>Какие два «волшебных» слова нужно знать, чтобы правильно выполнить это задание?</a:t>
            </a:r>
            <a:endParaRPr lang="ru-RU" sz="2400" b="1" i="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69389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3410267"/>
            <a:ext cx="7056784" cy="1890941"/>
          </a:xfrm>
        </p:spPr>
        <p:txBody>
          <a:bodyPr>
            <a:normAutofit/>
          </a:bodyPr>
          <a:lstStyle/>
          <a:p>
            <a:pPr algn="l"/>
            <a:r>
              <a:rPr lang="ru-RU" sz="2800" b="1" i="1" dirty="0" err="1" smtClean="0">
                <a:latin typeface="Times New Roman" pitchFamily="18" charset="0"/>
                <a:cs typeface="Times New Roman" pitchFamily="18" charset="0"/>
              </a:rPr>
              <a:t>ДОСВЕТла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800" b="1" i="1" dirty="0" err="1" smtClean="0">
                <a:latin typeface="Times New Roman" pitchFamily="18" charset="0"/>
                <a:cs typeface="Times New Roman" pitchFamily="18" charset="0"/>
              </a:rPr>
              <a:t>ДОСУха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, НАСУХО, ДОЧИСТА,НАЧИСТО,ЗАСВЕТЛ</a:t>
            </a:r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,</a:t>
            </a:r>
            <a:b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 НАГОЛО, ДОБЕЛА ,ИЗДАВН</a:t>
            </a:r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,</a:t>
            </a:r>
            <a:b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ИЗДАЛЕКА,НАБЕЛО,ИЗРЕДК</a:t>
            </a:r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8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r>
              <a:rPr lang="ru-RU" sz="4000" b="1" i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ДОСИЗ</a:t>
            </a:r>
            <a:r>
              <a:rPr lang="ru-RU" sz="4000" b="1" i="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4000" b="1" i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- НАВЗА</a:t>
            </a:r>
            <a:r>
              <a:rPr lang="ru-RU" sz="4000" b="1" i="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endParaRPr lang="ru-RU" sz="4000" b="1" i="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6505086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Ш…л, врач…м, ч…</a:t>
            </a:r>
            <a:r>
              <a:rPr lang="ru-RU" dirty="0" err="1" smtClean="0"/>
              <a:t>рт</a:t>
            </a:r>
            <a:r>
              <a:rPr lang="ru-RU" dirty="0" smtClean="0"/>
              <a:t>, </a:t>
            </a:r>
            <a:br>
              <a:rPr lang="ru-RU" dirty="0" smtClean="0"/>
            </a:br>
            <a:r>
              <a:rPr lang="ru-RU" dirty="0" smtClean="0"/>
              <a:t>ж…</a:t>
            </a:r>
            <a:r>
              <a:rPr lang="ru-RU" dirty="0" err="1" smtClean="0"/>
              <a:t>лудь</a:t>
            </a:r>
            <a:r>
              <a:rPr lang="ru-RU" dirty="0" smtClean="0"/>
              <a:t>, луч…м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r>
              <a:rPr lang="ru-RU" sz="2400" b="1" dirty="0" smtClean="0">
                <a:solidFill>
                  <a:schemeClr val="tx1"/>
                </a:solidFill>
              </a:rPr>
              <a:t>Покажите графическое изображение правила, которое нужно применить при написании </a:t>
            </a:r>
            <a:r>
              <a:rPr lang="ru-RU" sz="2400" b="1" dirty="0">
                <a:solidFill>
                  <a:schemeClr val="tx1"/>
                </a:solidFill>
              </a:rPr>
              <a:t>д</a:t>
            </a:r>
            <a:r>
              <a:rPr lang="ru-RU" sz="2400" b="1" dirty="0" smtClean="0">
                <a:solidFill>
                  <a:schemeClr val="tx1"/>
                </a:solidFill>
              </a:rPr>
              <a:t>анных слов</a:t>
            </a:r>
            <a:endParaRPr lang="ru-RU" sz="24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2129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1. Что такое наречие?</a:t>
            </a:r>
            <a:endParaRPr lang="ru-RU" sz="32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139952" y="1844824"/>
            <a:ext cx="914400" cy="9144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2067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2.Назовите основные морфологические признаки у наречия?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970784" y="1819672"/>
            <a:ext cx="914400" cy="914400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16431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3</a:t>
            </a:r>
            <a:r>
              <a:rPr lang="ru-RU" dirty="0" smtClean="0"/>
              <a:t>.Как определить –Н- или –</a:t>
            </a:r>
            <a:r>
              <a:rPr lang="ru-RU" dirty="0" err="1" smtClean="0"/>
              <a:t>нн</a:t>
            </a:r>
            <a:r>
              <a:rPr lang="ru-RU" dirty="0" smtClean="0"/>
              <a:t>- нужно писать в наречии?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4211960" y="1760507"/>
            <a:ext cx="914400" cy="91440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4291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4.Когда не с наречиями пишется слитно?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4067944" y="1700808"/>
            <a:ext cx="914400" cy="91440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077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5.Назовите разряды наречий.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3970784" y="1700808"/>
            <a:ext cx="914400" cy="914400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1651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6. На конце каких наречий после шипящих ь не пишется?</a:t>
            </a:r>
            <a:endParaRPr lang="ru-RU" sz="28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4114800" y="1700808"/>
            <a:ext cx="914400" cy="91440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758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7.Когда не с наречиями пишется раздельно?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4042792" y="1700808"/>
            <a:ext cx="914400" cy="91440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6235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dirty="0" smtClean="0"/>
              <a:t>8.Как определить приставку не- или ни- нужно писать в наречии?</a:t>
            </a:r>
            <a:endParaRPr lang="ru-RU" sz="28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4114800" y="1700808"/>
            <a:ext cx="914400" cy="91440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9964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утюр">
  <a:themeElements>
    <a:clrScheme name="Кутюр">
      <a:dk1>
        <a:sysClr val="windowText" lastClr="000000"/>
      </a:dk1>
      <a:lt1>
        <a:sysClr val="window" lastClr="FFFFFF"/>
      </a:lt1>
      <a:dk2>
        <a:srgbClr val="37302A"/>
      </a:dk2>
      <a:lt2>
        <a:srgbClr val="D0CCB9"/>
      </a:lt2>
      <a:accent1>
        <a:srgbClr val="9E8E5C"/>
      </a:accent1>
      <a:accent2>
        <a:srgbClr val="A09781"/>
      </a:accent2>
      <a:accent3>
        <a:srgbClr val="85776D"/>
      </a:accent3>
      <a:accent4>
        <a:srgbClr val="AEAFA9"/>
      </a:accent4>
      <a:accent5>
        <a:srgbClr val="8D878B"/>
      </a:accent5>
      <a:accent6>
        <a:srgbClr val="6B6149"/>
      </a:accent6>
      <a:hlink>
        <a:srgbClr val="B6A272"/>
      </a:hlink>
      <a:folHlink>
        <a:srgbClr val="8A784F"/>
      </a:folHlink>
    </a:clrScheme>
    <a:fontScheme name="Смокинг">
      <a:maj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Кутюр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0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50000" t="100000" r="100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30000"/>
                <a:satMod val="200000"/>
              </a:schemeClr>
              <a:schemeClr val="phClr">
                <a:tint val="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Couture</Template>
  <TotalTime>78</TotalTime>
  <Words>164</Words>
  <Application>Microsoft Office PowerPoint</Application>
  <PresentationFormat>Экран (4:3)</PresentationFormat>
  <Paragraphs>19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Кутюр</vt:lpstr>
      <vt:lpstr>Поговорим о наречии </vt:lpstr>
      <vt:lpstr>1. Что такое наречие?</vt:lpstr>
      <vt:lpstr>2.Назовите основные морфологические признаки у наречия?</vt:lpstr>
      <vt:lpstr>3.Как определить –Н- или –нн- нужно писать в наречии?</vt:lpstr>
      <vt:lpstr>4.Когда не с наречиями пишется слитно?</vt:lpstr>
      <vt:lpstr>5.Назовите разряды наречий.</vt:lpstr>
      <vt:lpstr>6. На конце каких наречий после шипящих ь не пишется?</vt:lpstr>
      <vt:lpstr>7.Когда не с наречиями пишется раздельно?</vt:lpstr>
      <vt:lpstr>8.Как определить приставку не- или ни- нужно писать в наречии?</vt:lpstr>
      <vt:lpstr>9.От каких частей речи образуются группы наречий?</vt:lpstr>
      <vt:lpstr>10.В каких случаях на конце наречий употребляется суффикс –о-, а в каких –а-?</vt:lpstr>
      <vt:lpstr>11.Как отличить наречие от прилагательного в сравнительной степени?</vt:lpstr>
      <vt:lpstr>ДОСВЕТЛ…, ДОСУХ…,НАСУХ…, ДОЧИСТ…,НАЧИСТ…,ЗАСВЕТЛ…,  НАГОЛ…, ДОБЕЛ…,ИЗДАВН…, ИЗДАЛЕК..,НАБЕЛ…,ИЗРЕДК….</vt:lpstr>
      <vt:lpstr>ДОСВЕТла, ДОСУха, НАСУХО, ДОЧИСТА,НАЧИСТО,ЗАСВЕТЛО,  НАГОЛО, ДОБЕЛА ,ИЗДАВНА, ИЗДАЛЕКА,НАБЕЛО,ИЗРЕДКА.</vt:lpstr>
      <vt:lpstr>Ш…л, врач…м, ч…рт,  ж…лудь, луч…м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Поговорим о наречии </dc:title>
  <dc:creator>Небель</dc:creator>
  <cp:lastModifiedBy>Небель</cp:lastModifiedBy>
  <cp:revision>7</cp:revision>
  <dcterms:created xsi:type="dcterms:W3CDTF">2024-02-05T14:45:12Z</dcterms:created>
  <dcterms:modified xsi:type="dcterms:W3CDTF">2024-02-17T13:05:49Z</dcterms:modified>
</cp:coreProperties>
</file>