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79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3" r:id="rId20"/>
    <p:sldId id="275" r:id="rId21"/>
    <p:sldId id="276" r:id="rId22"/>
    <p:sldId id="281" r:id="rId23"/>
    <p:sldId id="277" r:id="rId24"/>
    <p:sldId id="280" r:id="rId25"/>
    <p:sldId id="284" r:id="rId26"/>
    <p:sldId id="28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6" autoAdjust="0"/>
    <p:restoredTop sz="94356" autoAdjust="0"/>
  </p:normalViewPr>
  <p:slideViewPr>
    <p:cSldViewPr snapToGrid="0">
      <p:cViewPr varScale="1">
        <p:scale>
          <a:sx n="70" d="100"/>
          <a:sy n="70" d="100"/>
        </p:scale>
        <p:origin x="138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8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98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7071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911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2354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167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29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49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449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91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2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75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34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35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49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28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21DDA-4216-46BD-96E1-ED4A52EF7106}" type="datetimeFigureOut">
              <a:rPr lang="ru-RU" smtClean="0"/>
              <a:t>06.02.2025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6293A4-8248-47D7-86A5-42BEAA10BF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68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i.irklib.ru/cgi/irbis64r_61/cgiirbis_64.exe?LNG=&amp;C21COM=2&amp;I21DBN=HRONP&amp;P21DBN=HRONP&amp;Z21ID=&amp;IMAGE_FILE_DOWNLOAD=0&amp;Image_file_name=cover\el\angara\1961_2.jpg" TargetMode="External"/><Relationship Id="rId3" Type="http://schemas.openxmlformats.org/officeDocument/2006/relationships/hyperlink" Target="http://sibiryachok.net/wp-content/uploads/2015/03/%D0%92%D0%B0%D0%BB%D0%B5%D0%BD%D1%82%D0%B8%D0%BD-%D0%93%D1%80%D0%B8%D0%B3%D0%BE%D1%80%D1%8C%D0%B5%D0%B2%D0%B8%D1%87-%D0%A0%D0%B0%D1%81%D0%BF%D1%83%D1%82%D0%B8%D0%BD.jpg" TargetMode="External"/><Relationship Id="rId7" Type="http://schemas.openxmlformats.org/officeDocument/2006/relationships/hyperlink" Target="https://sub-cult.ru/images/NEW/literatura/--8(1).jpg" TargetMode="External"/><Relationship Id="rId2" Type="http://schemas.openxmlformats.org/officeDocument/2006/relationships/hyperlink" Target="http://antiquehistory.ru/attachments/Image/dOnZ25vKY3Q.jpg?template=gener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" TargetMode="External"/><Relationship Id="rId5" Type="http://schemas.openxmlformats.org/officeDocument/2006/relationships/hyperlink" Target="http://tepka.ru/literatura_8.2/285.jpg" TargetMode="External"/><Relationship Id="rId4" Type="http://schemas.openxmlformats.org/officeDocument/2006/relationships/hyperlink" Target="https://ds04.infourok.ru/uploads/ex/0b83/0005d7e2-9575222f/img1.jpg" TargetMode="External"/><Relationship Id="rId9" Type="http://schemas.openxmlformats.org/officeDocument/2006/relationships/hyperlink" Target="https://icdn.lenta.ru/images/2015/03/15/10/20150315105823002/pic_6b01c2ff4f12b41a72bf3192bda9e447.jpg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.labirint.ru/images/comments_pic/1631/0_2c43b8a5bf1853384d935078482a0ccc_1470124171.jpg" TargetMode="External"/><Relationship Id="rId13" Type="http://schemas.openxmlformats.org/officeDocument/2006/relationships/hyperlink" Target="http://s014.radikal.ru/i327/1103/82/4ef794fa2d94.jpg" TargetMode="External"/><Relationship Id="rId18" Type="http://schemas.openxmlformats.org/officeDocument/2006/relationships/hyperlink" Target="https://im2.starbro.net/f_6888afa11081a6221ee349370df4b50e3f1bd3ee.jpg" TargetMode="External"/><Relationship Id="rId3" Type="http://schemas.openxmlformats.org/officeDocument/2006/relationships/hyperlink" Target="https://s2.openrussia.org/redactor/o/08/8b/088b29479009.jpg" TargetMode="External"/><Relationship Id="rId21" Type="http://schemas.openxmlformats.org/officeDocument/2006/relationships/hyperlink" Target="https://www.sb.by/upload/iblock/aaa/aaa7940717b34208727a9e171c8e38db.jpg" TargetMode="External"/><Relationship Id="rId7" Type="http://schemas.openxmlformats.org/officeDocument/2006/relationships/hyperlink" Target="http://www.cultradio.ru/videohosting_pictures/o/968/761.jpg" TargetMode="External"/><Relationship Id="rId12" Type="http://schemas.openxmlformats.org/officeDocument/2006/relationships/hyperlink" Target="https://s.bookmix.ru/books/6/5/1/V_tu_zhe_zemlyu_0651.jpg" TargetMode="External"/><Relationship Id="rId17" Type="http://schemas.openxmlformats.org/officeDocument/2006/relationships/hyperlink" Target="https://b1.culture.ru/c/617873.jpg" TargetMode="External"/><Relationship Id="rId2" Type="http://schemas.openxmlformats.org/officeDocument/2006/relationships/hyperlink" Target="http://ussur.net/img/market/17829.png" TargetMode="External"/><Relationship Id="rId16" Type="http://schemas.openxmlformats.org/officeDocument/2006/relationships/hyperlink" Target="http://kino-teatr.org/movie/poster/6075.jpg" TargetMode="External"/><Relationship Id="rId20" Type="http://schemas.openxmlformats.org/officeDocument/2006/relationships/hyperlink" Target="http://portal-kultura.ru/upload/iblock/547/1-PHP1124906_3925482_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ok-hall.ru/files/chivilihin.jpg" TargetMode="External"/><Relationship Id="rId11" Type="http://schemas.openxmlformats.org/officeDocument/2006/relationships/hyperlink" Target="https://godliteratury.ru/wp-content/uploads/2015/05/ITD000000000593320_cover1.jpg" TargetMode="External"/><Relationship Id="rId5" Type="http://schemas.openxmlformats.org/officeDocument/2006/relationships/hyperlink" Target="http://kartinkinaden.ru/uploads/posts/2016-05/1464701020_dostoyevsky09.jpg" TargetMode="External"/><Relationship Id="rId15" Type="http://schemas.openxmlformats.org/officeDocument/2006/relationships/hyperlink" Target="https://b1.culture.ru/c/667405.jpg" TargetMode="External"/><Relationship Id="rId10" Type="http://schemas.openxmlformats.org/officeDocument/2006/relationships/hyperlink" Target="http://kinoclub.ws/images/176694.jpg" TargetMode="External"/><Relationship Id="rId19" Type="http://schemas.openxmlformats.org/officeDocument/2006/relationships/hyperlink" Target="https://pic.kino.mail.ru/share/event/916782/?20170918162021.1" TargetMode="External"/><Relationship Id="rId4" Type="http://schemas.openxmlformats.org/officeDocument/2006/relationships/hyperlink" Target="http://www.rodb-v.ru/upload/medialibrary/knigi/simvoly-rossii_36.jpg" TargetMode="External"/><Relationship Id="rId9" Type="http://schemas.openxmlformats.org/officeDocument/2006/relationships/hyperlink" Target="http://i89.fastpic.ru/big/2017/0330/e5/44d21af2dbd3171639fe9ed75f3595e5.jpeg" TargetMode="External"/><Relationship Id="rId14" Type="http://schemas.openxmlformats.org/officeDocument/2006/relationships/hyperlink" Target="http://hcenter-irk.info/sites/default/files/sibir_rasputin_0.jpg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.irk.ru/media/img/site/gallery/8173/ce27e5db-1bf8-4b69-b28b-8f9db2f2c77b_jpg_620x460_x-False_q92.jpg" TargetMode="External"/><Relationship Id="rId13" Type="http://schemas.openxmlformats.org/officeDocument/2006/relationships/hyperlink" Target="http://www.rewizor.ru/files/97617niqj.jpg" TargetMode="External"/><Relationship Id="rId3" Type="http://schemas.openxmlformats.org/officeDocument/2006/relationships/hyperlink" Target="http://irkipedia.ru/sites/default/files/_msc1903.jpg" TargetMode="External"/><Relationship Id="rId7" Type="http://schemas.openxmlformats.org/officeDocument/2006/relationships/hyperlink" Target="http://vgrasputin.ru/uploads/rasputin/semya/4.jpg" TargetMode="External"/><Relationship Id="rId12" Type="http://schemas.openxmlformats.org/officeDocument/2006/relationships/hyperlink" Target="https://d3trabu2dfbdfb.cloudfront.net/4/1/4118013_o_1.jpeg" TargetMode="External"/><Relationship Id="rId2" Type="http://schemas.openxmlformats.org/officeDocument/2006/relationships/hyperlink" Target="https://rg.ru/i/gallery/93fd9037/b54dcd5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rtal-kultura.ru/upload/medialibrary/6c5/TASS_10461804.jpg" TargetMode="External"/><Relationship Id="rId11" Type="http://schemas.openxmlformats.org/officeDocument/2006/relationships/hyperlink" Target="https://gdb.currenttime.tv/CC894B02-735A-45F5-ADAC-1678FDBEB379_w1200_r1_s.jpg" TargetMode="External"/><Relationship Id="rId5" Type="http://schemas.openxmlformats.org/officeDocument/2006/relationships/hyperlink" Target="https://ria.ru/spravka/20170315/1489887178.html" TargetMode="External"/><Relationship Id="rId10" Type="http://schemas.openxmlformats.org/officeDocument/2006/relationships/hyperlink" Target="http://www.bfrz.ru/data/images/news0510/60RASP.jpg" TargetMode="External"/><Relationship Id="rId4" Type="http://schemas.openxmlformats.org/officeDocument/2006/relationships/hyperlink" Target="http://irkipedia.ru/sites/default/files/16_1_33.jpg" TargetMode="External"/><Relationship Id="rId9" Type="http://schemas.openxmlformats.org/officeDocument/2006/relationships/hyperlink" Target="http://www.biletservis.ru/show_foto.php?width=300&amp;height=210&amp;image=http://www.biletservis.ru/images/upload/file33823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23883" y="3576412"/>
            <a:ext cx="8478982" cy="21678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Georgia" panose="02040502050405020303" pitchFamily="18" charset="0"/>
              </a:rPr>
              <a:t>(15 марта 1937 г.-14 марта 2015г</a:t>
            </a:r>
            <a:r>
              <a:rPr lang="ru-RU" sz="4000" dirty="0" smtClean="0">
                <a:latin typeface="Georgia" panose="02040502050405020303" pitchFamily="18" charset="0"/>
              </a:rPr>
              <a:t>.)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          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-223883" y="1855493"/>
            <a:ext cx="7804808" cy="17209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atin typeface="Georgia" panose="02040502050405020303" pitchFamily="18" charset="0"/>
              </a:rPr>
              <a:t>Валентин Григорьевич Распутин</a:t>
            </a:r>
            <a:endParaRPr lang="ru-RU" sz="5400" b="1" dirty="0">
              <a:latin typeface="Georgia" panose="02040502050405020303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967" y="417685"/>
            <a:ext cx="3758716" cy="562838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73456" y="5568288"/>
            <a:ext cx="4340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Михейчик</a:t>
            </a:r>
            <a:r>
              <a:rPr lang="ru-RU" smtClean="0"/>
              <a:t> Н.В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89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7351" y="1137907"/>
            <a:ext cx="8279478" cy="2655735"/>
          </a:xfrm>
        </p:spPr>
        <p:txBody>
          <a:bodyPr>
            <a:no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С 1966 г. Распутин — профессиональный литератор. С 1967 г</a:t>
            </a:r>
            <a:r>
              <a:rPr lang="ru-RU" sz="2800" dirty="0" smtClean="0">
                <a:latin typeface="Georgia" panose="02040502050405020303" pitchFamily="18" charset="0"/>
              </a:rPr>
              <a:t>.- </a:t>
            </a:r>
            <a:r>
              <a:rPr lang="ru-RU" sz="2800" dirty="0">
                <a:latin typeface="Georgia" panose="02040502050405020303" pitchFamily="18" charset="0"/>
              </a:rPr>
              <a:t>член Союза писателей </a:t>
            </a:r>
            <a:r>
              <a:rPr lang="ru-RU" sz="2800" dirty="0" smtClean="0">
                <a:latin typeface="Georgia" panose="02040502050405020303" pitchFamily="18" charset="0"/>
              </a:rPr>
              <a:t>СССР.</a:t>
            </a:r>
            <a:endParaRPr lang="ru-RU" sz="2800" dirty="0">
              <a:latin typeface="Georgia" panose="02040502050405020303" pitchFamily="18" charset="0"/>
            </a:endParaRPr>
          </a:p>
          <a:p>
            <a:r>
              <a:rPr lang="ru-RU" sz="2800" dirty="0">
                <a:latin typeface="Georgia" panose="02040502050405020303" pitchFamily="18" charset="0"/>
              </a:rPr>
              <a:t>Первая книга Валентина Распутина «Край возле самого неба» вышла в Иркутске в 1966 году. В 1967 году в Красноярске была издана книга «Человек с этого света». В том же году повесть «Деньги для Марии» была опубликована в иркутском альманахе «Ангара» </a:t>
            </a:r>
            <a:r>
              <a:rPr lang="ru-RU" sz="2800" dirty="0" smtClean="0">
                <a:latin typeface="Georgia" panose="02040502050405020303" pitchFamily="18" charset="0"/>
              </a:rPr>
              <a:t>, </a:t>
            </a:r>
            <a:r>
              <a:rPr lang="ru-RU" sz="2800" dirty="0">
                <a:latin typeface="Georgia" panose="02040502050405020303" pitchFamily="18" charset="0"/>
              </a:rPr>
              <a:t>а в 1968 году она вышла отдельной книгой в Москве в издательстве «Молодая гвардия</a:t>
            </a:r>
            <a:r>
              <a:rPr lang="ru-RU" sz="2800" dirty="0" smtClean="0">
                <a:latin typeface="Georgia" panose="02040502050405020303" pitchFamily="18" charset="0"/>
              </a:rPr>
              <a:t>» </a:t>
            </a:r>
            <a:r>
              <a:rPr lang="ru-RU" sz="2800" dirty="0">
                <a:latin typeface="Georgia" panose="02040502050405020303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07" y="1758143"/>
            <a:ext cx="2584173" cy="347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715" y="1293487"/>
            <a:ext cx="7367773" cy="520015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Georgia" panose="02040502050405020303" pitchFamily="18" charset="0"/>
              </a:rPr>
              <a:t>В полную силу талант писателя раскрылся в повести «Последний </a:t>
            </a:r>
            <a:r>
              <a:rPr lang="ru-RU" sz="2400" dirty="0" smtClean="0">
                <a:latin typeface="Georgia" panose="02040502050405020303" pitchFamily="18" charset="0"/>
              </a:rPr>
              <a:t>срок», которая была написана в 1970г.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Затем последовали: рассказ «Уроки французского» </a:t>
            </a:r>
            <a:r>
              <a:rPr lang="ru-RU" sz="2400" dirty="0" smtClean="0">
                <a:latin typeface="Georgia" panose="02040502050405020303" pitchFamily="18" charset="0"/>
              </a:rPr>
              <a:t>, </a:t>
            </a:r>
            <a:r>
              <a:rPr lang="ru-RU" sz="2400" dirty="0">
                <a:latin typeface="Georgia" panose="02040502050405020303" pitchFamily="18" charset="0"/>
              </a:rPr>
              <a:t>повести «Живи и помни» 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>
                <a:latin typeface="Georgia" panose="02040502050405020303" pitchFamily="18" charset="0"/>
              </a:rPr>
              <a:t>и «Прощание с Матёрой</a:t>
            </a:r>
            <a:r>
              <a:rPr lang="ru-RU" sz="2400" dirty="0" smtClean="0">
                <a:latin typeface="Georgia" panose="02040502050405020303" pitchFamily="18" charset="0"/>
              </a:rPr>
              <a:t>».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В 1981 году вышли новые рассказы: «Наташа», «Что передать вороне», «Век живи — век люби</a:t>
            </a:r>
            <a:r>
              <a:rPr lang="ru-RU" sz="2400" dirty="0" smtClean="0">
                <a:latin typeface="Georgia" panose="02040502050405020303" pitchFamily="18" charset="0"/>
              </a:rPr>
              <a:t>».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Появление в 1985 г. повести </a:t>
            </a:r>
            <a:r>
              <a:rPr lang="ru-RU" sz="2400" dirty="0" err="1" smtClean="0">
                <a:latin typeface="Georgia" panose="02040502050405020303" pitchFamily="18" charset="0"/>
              </a:rPr>
              <a:t>В.Г.Распутина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>
                <a:latin typeface="Georgia" panose="02040502050405020303" pitchFamily="18" charset="0"/>
              </a:rPr>
              <a:t>«Пожар», отличающейся остротой и современностью проблемы, вызвало большой интерес у читателя.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234" y="4193572"/>
            <a:ext cx="2428071" cy="24280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1777">
            <a:off x="9823598" y="494799"/>
            <a:ext cx="1610184" cy="252262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5027">
            <a:off x="7705204" y="472645"/>
            <a:ext cx="1612670" cy="266628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5360" y="4065569"/>
            <a:ext cx="1917055" cy="255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8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21814" y="398526"/>
            <a:ext cx="8783675" cy="6585667"/>
          </a:xfrm>
        </p:spPr>
        <p:txBody>
          <a:bodyPr>
            <a:normAutofit/>
          </a:bodyPr>
          <a:lstStyle/>
          <a:p>
            <a:endParaRPr lang="ru-RU" sz="2400" dirty="0" smtClean="0">
              <a:latin typeface="Georgia" panose="02040502050405020303" pitchFamily="18" charset="0"/>
            </a:endParaRPr>
          </a:p>
          <a:p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В </a:t>
            </a:r>
            <a:r>
              <a:rPr lang="ru-RU" sz="2400" dirty="0">
                <a:latin typeface="Georgia" panose="02040502050405020303" pitchFamily="18" charset="0"/>
              </a:rPr>
              <a:t>последние годы писатель много времени и сил </a:t>
            </a:r>
            <a:r>
              <a:rPr lang="ru-RU" sz="2400" dirty="0" smtClean="0">
                <a:latin typeface="Georgia" panose="02040502050405020303" pitchFamily="18" charset="0"/>
              </a:rPr>
              <a:t>отдавал </a:t>
            </a:r>
            <a:r>
              <a:rPr lang="ru-RU" sz="2400" dirty="0">
                <a:latin typeface="Georgia" panose="02040502050405020303" pitchFamily="18" charset="0"/>
              </a:rPr>
              <a:t>общественной и публицистической деятельности, не прерывая творчества.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В </a:t>
            </a:r>
            <a:r>
              <a:rPr lang="ru-RU" sz="2400" dirty="0">
                <a:latin typeface="Georgia" panose="02040502050405020303" pitchFamily="18" charset="0"/>
              </a:rPr>
              <a:t>1995 г. вышли в свет его рассказ «В ту же землю»; очерки «Вниз по Лене-реке».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На </a:t>
            </a:r>
            <a:r>
              <a:rPr lang="ru-RU" sz="2400" dirty="0">
                <a:latin typeface="Georgia" panose="02040502050405020303" pitchFamily="18" charset="0"/>
              </a:rPr>
              <a:t>протяжении 1990-х годов Распутин опубликовал ряд рассказов из «Цикла рассказов о Сене Позднякове»: Сеня </a:t>
            </a:r>
            <a:r>
              <a:rPr lang="ru-RU" sz="2400" dirty="0" smtClean="0">
                <a:latin typeface="Georgia" panose="02040502050405020303" pitchFamily="18" charset="0"/>
              </a:rPr>
              <a:t>едет, </a:t>
            </a:r>
            <a:r>
              <a:rPr lang="ru-RU" sz="2400" dirty="0" err="1">
                <a:latin typeface="Georgia" panose="02040502050405020303" pitchFamily="18" charset="0"/>
              </a:rPr>
              <a:t>Поминный</a:t>
            </a: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день, Вечером, Нежданно-негаданно, По-соседски.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В 2004 г. опубликовал книгу «Дочь Ивана, мать Ивана».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В 2006 г. вышло третье издание альбома очерков писателя «Сибирь, Сибирь</a:t>
            </a:r>
            <a:r>
              <a:rPr lang="ru-RU" sz="2400" dirty="0" smtClean="0">
                <a:latin typeface="Georgia" panose="02040502050405020303" pitchFamily="18" charset="0"/>
              </a:rPr>
              <a:t>».</a:t>
            </a:r>
            <a:endParaRPr lang="ru-RU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2841" y="4583190"/>
            <a:ext cx="2521685" cy="18876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861" y="580166"/>
            <a:ext cx="1922665" cy="2544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550" y="2401653"/>
            <a:ext cx="1630945" cy="256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4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49186"/>
            <a:ext cx="10792212" cy="129302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Экранизации</a:t>
            </a:r>
            <a:br>
              <a:rPr lang="ru-RU" sz="4400" b="1" dirty="0" smtClean="0">
                <a:latin typeface="Georgia" panose="02040502050405020303" pitchFamily="18" charset="0"/>
              </a:rPr>
            </a:br>
            <a:r>
              <a:rPr lang="ru-RU" sz="4400" b="1" dirty="0" smtClean="0">
                <a:latin typeface="Georgia" panose="02040502050405020303" pitchFamily="18" charset="0"/>
              </a:rPr>
              <a:t> по книгам </a:t>
            </a:r>
            <a:r>
              <a:rPr lang="ru-RU" sz="4400" b="1" dirty="0" err="1" smtClean="0">
                <a:latin typeface="Georgia" panose="02040502050405020303" pitchFamily="18" charset="0"/>
              </a:rPr>
              <a:t>В.Распутина</a:t>
            </a:r>
            <a:endParaRPr lang="ru-RU" sz="4400" b="1" dirty="0"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3503" y="2455907"/>
            <a:ext cx="5126640" cy="341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00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526" y="419308"/>
            <a:ext cx="11835427" cy="67446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             1969г.</a:t>
            </a:r>
            <a:r>
              <a:rPr lang="ru-RU" sz="2400" dirty="0">
                <a:latin typeface="Georgia" panose="02040502050405020303" pitchFamily="18" charset="0"/>
              </a:rPr>
              <a:t> — «</a:t>
            </a:r>
            <a:r>
              <a:rPr lang="ru-RU" sz="2400" dirty="0" err="1">
                <a:latin typeface="Georgia" panose="02040502050405020303" pitchFamily="18" charset="0"/>
              </a:rPr>
              <a:t>Рудольфио</a:t>
            </a:r>
            <a:r>
              <a:rPr lang="ru-RU" sz="2400" dirty="0">
                <a:latin typeface="Georgia" panose="02040502050405020303" pitchFamily="18" charset="0"/>
              </a:rPr>
              <a:t>», </a:t>
            </a:r>
            <a:r>
              <a:rPr lang="ru-RU" sz="2400" dirty="0" err="1">
                <a:latin typeface="Georgia" panose="02040502050405020303" pitchFamily="18" charset="0"/>
              </a:rPr>
              <a:t>реж</a:t>
            </a:r>
            <a:r>
              <a:rPr lang="ru-RU" sz="2400" dirty="0">
                <a:latin typeface="Georgia" panose="02040502050405020303" pitchFamily="18" charset="0"/>
              </a:rPr>
              <a:t>. Динара Асанова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              1978г.</a:t>
            </a:r>
            <a:r>
              <a:rPr lang="ru-RU" sz="2400" dirty="0">
                <a:latin typeface="Georgia" panose="02040502050405020303" pitchFamily="18" charset="0"/>
              </a:rPr>
              <a:t> — «Уроки французского», </a:t>
            </a:r>
            <a:r>
              <a:rPr lang="ru-RU" sz="2400" dirty="0" err="1">
                <a:latin typeface="Georgia" panose="02040502050405020303" pitchFamily="18" charset="0"/>
              </a:rPr>
              <a:t>реж</a:t>
            </a:r>
            <a:r>
              <a:rPr lang="ru-RU" sz="2400" dirty="0">
                <a:latin typeface="Georgia" panose="02040502050405020303" pitchFamily="18" charset="0"/>
              </a:rPr>
              <a:t>. Евгений </a:t>
            </a:r>
            <a:r>
              <a:rPr lang="ru-RU" sz="2400" dirty="0" err="1">
                <a:latin typeface="Georgia" panose="02040502050405020303" pitchFamily="18" charset="0"/>
              </a:rPr>
              <a:t>Ташков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              1980г.</a:t>
            </a:r>
            <a:r>
              <a:rPr lang="ru-RU" sz="2400" dirty="0">
                <a:latin typeface="Georgia" panose="02040502050405020303" pitchFamily="18" charset="0"/>
              </a:rPr>
              <a:t> — «Продаётся медвежья шкура», </a:t>
            </a:r>
            <a:r>
              <a:rPr lang="ru-RU" sz="2400" dirty="0" err="1">
                <a:latin typeface="Georgia" panose="02040502050405020303" pitchFamily="18" charset="0"/>
              </a:rPr>
              <a:t>реж</a:t>
            </a:r>
            <a:r>
              <a:rPr lang="ru-RU" sz="2400" dirty="0">
                <a:latin typeface="Georgia" panose="02040502050405020303" pitchFamily="18" charset="0"/>
              </a:rPr>
              <a:t>. Александр </a:t>
            </a:r>
            <a:r>
              <a:rPr lang="ru-RU" sz="2400" dirty="0" err="1">
                <a:latin typeface="Georgia" panose="02040502050405020303" pitchFamily="18" charset="0"/>
              </a:rPr>
              <a:t>Итыгилов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               1981г.</a:t>
            </a:r>
            <a:r>
              <a:rPr lang="ru-RU" sz="2400" dirty="0">
                <a:latin typeface="Georgia" panose="02040502050405020303" pitchFamily="18" charset="0"/>
              </a:rPr>
              <a:t> — «Прощание», </a:t>
            </a:r>
            <a:r>
              <a:rPr lang="ru-RU" sz="2400" dirty="0" err="1">
                <a:latin typeface="Georgia" panose="02040502050405020303" pitchFamily="18" charset="0"/>
              </a:rPr>
              <a:t>реж</a:t>
            </a:r>
            <a:r>
              <a:rPr lang="ru-RU" sz="2400" dirty="0">
                <a:latin typeface="Georgia" panose="02040502050405020303" pitchFamily="18" charset="0"/>
              </a:rPr>
              <a:t>. Лариса Шепитько и Элем </a:t>
            </a:r>
            <a:r>
              <a:rPr lang="ru-RU" sz="2400" dirty="0" smtClean="0">
                <a:latin typeface="Georgia" panose="02040502050405020303" pitchFamily="18" charset="0"/>
              </a:rPr>
              <a:t>Климов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               1981г.</a:t>
            </a:r>
            <a:r>
              <a:rPr lang="ru-RU" sz="2400" dirty="0">
                <a:latin typeface="Georgia" panose="02040502050405020303" pitchFamily="18" charset="0"/>
              </a:rPr>
              <a:t> — «Василий и Василиса», </a:t>
            </a:r>
            <a:r>
              <a:rPr lang="ru-RU" sz="2400" dirty="0" err="1">
                <a:latin typeface="Georgia" panose="02040502050405020303" pitchFamily="18" charset="0"/>
              </a:rPr>
              <a:t>реж</a:t>
            </a:r>
            <a:r>
              <a:rPr lang="ru-RU" sz="2400" dirty="0">
                <a:latin typeface="Georgia" panose="02040502050405020303" pitchFamily="18" charset="0"/>
              </a:rPr>
              <a:t>. Ирина Поплавская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              2008г.</a:t>
            </a:r>
            <a:r>
              <a:rPr lang="ru-RU" sz="2400" dirty="0">
                <a:latin typeface="Georgia" panose="02040502050405020303" pitchFamily="18" charset="0"/>
              </a:rPr>
              <a:t> — «Живи и помни», </a:t>
            </a:r>
            <a:r>
              <a:rPr lang="ru-RU" sz="2400" dirty="0" err="1">
                <a:latin typeface="Georgia" panose="02040502050405020303" pitchFamily="18" charset="0"/>
              </a:rPr>
              <a:t>реж</a:t>
            </a:r>
            <a:r>
              <a:rPr lang="ru-RU" sz="2400" dirty="0">
                <a:latin typeface="Georgia" panose="02040502050405020303" pitchFamily="18" charset="0"/>
              </a:rPr>
              <a:t>. Александр </a:t>
            </a:r>
            <a:r>
              <a:rPr lang="ru-RU" sz="2400" dirty="0" err="1">
                <a:latin typeface="Georgia" panose="02040502050405020303" pitchFamily="18" charset="0"/>
              </a:rPr>
              <a:t>Прошкин</a:t>
            </a:r>
            <a:endParaRPr lang="ru-RU" sz="24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41" y="4096400"/>
            <a:ext cx="2126160" cy="25868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429" y="3923014"/>
            <a:ext cx="1930966" cy="27254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52" y="4131193"/>
            <a:ext cx="1806632" cy="251724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213" y="4042664"/>
            <a:ext cx="1760376" cy="264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5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633" y="184837"/>
            <a:ext cx="11134165" cy="46257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Общественно-политическая деятельность </a:t>
            </a:r>
            <a:r>
              <a:rPr lang="ru-RU" sz="4400" b="1" dirty="0" err="1" smtClean="0">
                <a:latin typeface="Georgia" panose="02040502050405020303" pitchFamily="18" charset="0"/>
              </a:rPr>
              <a:t>В.Распутина</a:t>
            </a:r>
            <a:r>
              <a:rPr lang="ru-RU" sz="4400" b="1" dirty="0" smtClean="0">
                <a:latin typeface="Georgia" panose="02040502050405020303" pitchFamily="18" charset="0"/>
              </a:rPr>
              <a:t/>
            </a:r>
            <a:br>
              <a:rPr lang="ru-RU" sz="4400" b="1" dirty="0" smtClean="0">
                <a:latin typeface="Georgia" panose="02040502050405020303" pitchFamily="18" charset="0"/>
              </a:rPr>
            </a:br>
            <a:endParaRPr lang="ru-RU" sz="4400" b="1" dirty="0"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14" y="2303139"/>
            <a:ext cx="4398785" cy="310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58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004" y="537534"/>
            <a:ext cx="11504814" cy="4387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               С </a:t>
            </a:r>
            <a:r>
              <a:rPr lang="ru-RU" sz="2400" dirty="0">
                <a:latin typeface="Georgia" panose="02040502050405020303" pitchFamily="18" charset="0"/>
              </a:rPr>
              <a:t>началом «перестройки» Распутин включился в широкую </a:t>
            </a:r>
            <a:r>
              <a:rPr lang="ru-RU" sz="2400" dirty="0" smtClean="0">
                <a:latin typeface="Georgia" panose="02040502050405020303" pitchFamily="18" charset="0"/>
              </a:rPr>
              <a:t>       общественно-политическую </a:t>
            </a:r>
            <a:r>
              <a:rPr lang="ru-RU" sz="2400" dirty="0">
                <a:latin typeface="Georgia" panose="02040502050405020303" pitchFamily="18" charset="0"/>
              </a:rPr>
              <a:t>борьбу. 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В 1989—1990г.г избирался</a:t>
            </a:r>
            <a:r>
              <a:rPr lang="ru-RU" sz="2400" dirty="0">
                <a:latin typeface="Georgia" panose="02040502050405020303" pitchFamily="18" charset="0"/>
              </a:rPr>
              <a:t> </a:t>
            </a:r>
            <a:r>
              <a:rPr lang="ru-RU" sz="2400" dirty="0" smtClean="0">
                <a:latin typeface="Georgia" panose="02040502050405020303" pitchFamily="18" charset="0"/>
              </a:rPr>
              <a:t> народным депутатом </a:t>
            </a:r>
            <a:r>
              <a:rPr lang="ru-RU" sz="2400" dirty="0">
                <a:latin typeface="Georgia" panose="02040502050405020303" pitchFamily="18" charset="0"/>
              </a:rPr>
              <a:t>СССР.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Летом 1989 года на первом съезде народных депутатов </a:t>
            </a:r>
            <a:r>
              <a:rPr lang="ru-RU" sz="2400" dirty="0" smtClean="0">
                <a:latin typeface="Georgia" panose="02040502050405020303" pitchFamily="18" charset="0"/>
              </a:rPr>
              <a:t>СССР. </a:t>
            </a:r>
            <a:r>
              <a:rPr lang="ru-RU" sz="2400" dirty="0">
                <a:latin typeface="Georgia" panose="02040502050405020303" pitchFamily="18" charset="0"/>
              </a:rPr>
              <a:t>Валентин Распутин впервые высказал предложение о выходе России из СССР.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405" y="2911477"/>
            <a:ext cx="5313183" cy="353706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004" y="315651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Georgia" panose="02040502050405020303" pitchFamily="18" charset="0"/>
              </a:rPr>
              <a:t>Впоследствии Распутин утверждал, что в нём «имеющий уши услышал не призыв к России хлопнуть союзной дверью, а предостережение не делать с одури или сослепу, что одно и то же, из русского народа козла отпущения».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В 1990—1991 </a:t>
            </a:r>
            <a:r>
              <a:rPr lang="ru-RU" sz="2400" dirty="0" err="1" smtClean="0">
                <a:latin typeface="Georgia" panose="02040502050405020303" pitchFamily="18" charset="0"/>
              </a:rPr>
              <a:t>гг</a:t>
            </a:r>
            <a:r>
              <a:rPr lang="ru-RU" sz="2400" dirty="0" smtClean="0">
                <a:latin typeface="Georgia" panose="02040502050405020303" pitchFamily="18" charset="0"/>
              </a:rPr>
              <a:t>— </a:t>
            </a:r>
            <a:r>
              <a:rPr lang="ru-RU" sz="2400" dirty="0">
                <a:latin typeface="Georgia" panose="02040502050405020303" pitchFamily="18" charset="0"/>
              </a:rPr>
              <a:t>член Президентского совета СССР при М. С. </a:t>
            </a:r>
            <a:r>
              <a:rPr lang="ru-RU" sz="2400" dirty="0" smtClean="0">
                <a:latin typeface="Georgia" panose="02040502050405020303" pitchFamily="18" charset="0"/>
              </a:rPr>
              <a:t>Горбачеве.</a:t>
            </a:r>
            <a:endParaRPr lang="ru-R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92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632" y="1224888"/>
            <a:ext cx="10853651" cy="4367605"/>
          </a:xfrm>
        </p:spPr>
        <p:txBody>
          <a:bodyPr/>
          <a:lstStyle/>
          <a:p>
            <a:r>
              <a:rPr lang="ru-RU" sz="2400" dirty="0">
                <a:latin typeface="Georgia" panose="02040502050405020303" pitchFamily="18" charset="0"/>
              </a:rPr>
              <a:t>В 1996 году </a:t>
            </a:r>
            <a:r>
              <a:rPr lang="ru-RU" sz="2400" dirty="0" smtClean="0">
                <a:latin typeface="Georgia" panose="02040502050405020303" pitchFamily="18" charset="0"/>
              </a:rPr>
              <a:t>писатель был </a:t>
            </a:r>
            <a:r>
              <a:rPr lang="ru-RU" sz="2400" dirty="0">
                <a:latin typeface="Georgia" panose="02040502050405020303" pitchFamily="18" charset="0"/>
              </a:rPr>
              <a:t>одним из инициаторов открытия Православной женской гимназии во имя Рождества Пресвятой Богородицы в г. Иркутске.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В Иркутске Распутин </a:t>
            </a:r>
            <a:r>
              <a:rPr lang="ru-RU" sz="2400" dirty="0" smtClean="0">
                <a:latin typeface="Georgia" panose="02040502050405020303" pitchFamily="18" charset="0"/>
              </a:rPr>
              <a:t>содействовал </a:t>
            </a:r>
            <a:r>
              <a:rPr lang="ru-RU" sz="2400" dirty="0">
                <a:latin typeface="Georgia" panose="02040502050405020303" pitchFamily="18" charset="0"/>
              </a:rPr>
              <a:t>изданию </a:t>
            </a:r>
            <a:r>
              <a:rPr lang="ru-RU" sz="2400" dirty="0" err="1">
                <a:latin typeface="Georgia" panose="02040502050405020303" pitchFamily="18" charset="0"/>
              </a:rPr>
              <a:t>православно</a:t>
            </a:r>
            <a:r>
              <a:rPr lang="ru-RU" sz="2400" dirty="0">
                <a:latin typeface="Georgia" panose="02040502050405020303" pitchFamily="18" charset="0"/>
              </a:rPr>
              <a:t>-патриотической газеты «Литературный Иркутск», </a:t>
            </a:r>
            <a:r>
              <a:rPr lang="ru-RU" sz="2400" dirty="0" smtClean="0">
                <a:latin typeface="Georgia" panose="02040502050405020303" pitchFamily="18" charset="0"/>
              </a:rPr>
              <a:t>входил </a:t>
            </a:r>
            <a:r>
              <a:rPr lang="ru-RU" sz="2400" dirty="0">
                <a:latin typeface="Georgia" panose="02040502050405020303" pitchFamily="18" charset="0"/>
              </a:rPr>
              <a:t>в совет литературного журнала «Сибирь».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Был </a:t>
            </a:r>
            <a:r>
              <a:rPr lang="ru-RU" sz="2400" dirty="0">
                <a:latin typeface="Georgia" panose="02040502050405020303" pitchFamily="18" charset="0"/>
              </a:rPr>
              <a:t>сторонником КПРФ.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505" y="3408690"/>
            <a:ext cx="4841778" cy="312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7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819" y="892541"/>
            <a:ext cx="77751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           В  </a:t>
            </a:r>
            <a:r>
              <a:rPr lang="ru-RU" sz="2400" dirty="0">
                <a:latin typeface="Georgia" panose="02040502050405020303" pitchFamily="18" charset="0"/>
              </a:rPr>
              <a:t>1980-х </a:t>
            </a:r>
            <a:r>
              <a:rPr lang="ru-RU" sz="2400" dirty="0" smtClean="0">
                <a:latin typeface="Georgia" panose="02040502050405020303" pitchFamily="18" charset="0"/>
              </a:rPr>
              <a:t>годах  </a:t>
            </a:r>
            <a:r>
              <a:rPr lang="ru-RU" sz="2400" dirty="0" err="1" smtClean="0">
                <a:latin typeface="Georgia" panose="02040502050405020303" pitchFamily="18" charset="0"/>
              </a:rPr>
              <a:t>В.Распутин</a:t>
            </a:r>
            <a:r>
              <a:rPr lang="ru-RU" sz="2400" dirty="0" smtClean="0">
                <a:latin typeface="Georgia" panose="02040502050405020303" pitchFamily="18" charset="0"/>
              </a:rPr>
              <a:t>  стал </a:t>
            </a:r>
            <a:r>
              <a:rPr lang="ru-RU" sz="2400" dirty="0">
                <a:latin typeface="Georgia" panose="02040502050405020303" pitchFamily="18" charset="0"/>
              </a:rPr>
              <a:t>инициатором кампании за спасение озера Байкал от стоков Байкальского целлюлозно-бумажного комбината.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Он </a:t>
            </a:r>
            <a:r>
              <a:rPr lang="ru-RU" sz="2400" dirty="0">
                <a:latin typeface="Georgia" panose="02040502050405020303" pitchFamily="18" charset="0"/>
              </a:rPr>
              <a:t>публиковал очерки и статьи в защиту озера, принимал деятельное участие в работе природоохранных комиссий. В августе 2008 года в рамках научной экспедиции Валентин Распутин совершил погружение на дно Байкала на глубоководном обитаемом аппарате "Мир".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 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4819" y="4983184"/>
            <a:ext cx="73363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Georgia" panose="02040502050405020303" pitchFamily="18" charset="0"/>
              </a:rPr>
              <a:t>В.Распутин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>
                <a:latin typeface="Georgia" panose="02040502050405020303" pitchFamily="18" charset="0"/>
              </a:rPr>
              <a:t>активно выступал против проекта поворота северных и сибирских рек, который был отменен в июле 1987 года.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503" y="1357306"/>
            <a:ext cx="2901948" cy="43955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042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782" y="904776"/>
            <a:ext cx="10944400" cy="55835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           В </a:t>
            </a:r>
            <a:r>
              <a:rPr lang="ru-RU" sz="2400" dirty="0">
                <a:latin typeface="Georgia" panose="02040502050405020303" pitchFamily="18" charset="0"/>
              </a:rPr>
              <a:t>1989-1990 годах писатель был депутатом Верховного Совета СССР, являлся членом Президентского совета СССР.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В 1992 году </a:t>
            </a:r>
            <a:r>
              <a:rPr lang="ru-RU" sz="2400" dirty="0" err="1" smtClean="0">
                <a:latin typeface="Georgia" panose="02040502050405020303" pitchFamily="18" charset="0"/>
              </a:rPr>
              <a:t>В.Распутин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>
                <a:latin typeface="Georgia" panose="02040502050405020303" pitchFamily="18" charset="0"/>
              </a:rPr>
              <a:t>был избран сопредседателем Русского национального </a:t>
            </a:r>
            <a:r>
              <a:rPr lang="ru-RU" sz="2400" dirty="0" smtClean="0">
                <a:latin typeface="Georgia" panose="02040502050405020303" pitchFamily="18" charset="0"/>
              </a:rPr>
              <a:t>собора, </a:t>
            </a:r>
            <a:r>
              <a:rPr lang="ru-RU" sz="2400" dirty="0">
                <a:latin typeface="Georgia" panose="02040502050405020303" pitchFamily="18" charset="0"/>
              </a:rPr>
              <a:t>на первом соборе (съезде) РНС был переизбран сопредседателем.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В </a:t>
            </a:r>
            <a:r>
              <a:rPr lang="ru-RU" sz="2400" dirty="0">
                <a:latin typeface="Georgia" panose="02040502050405020303" pitchFamily="18" charset="0"/>
              </a:rPr>
              <a:t>1992 году входил в политсовет Фронта национального </a:t>
            </a:r>
            <a:r>
              <a:rPr lang="ru-RU" sz="2400" dirty="0" smtClean="0">
                <a:latin typeface="Georgia" panose="02040502050405020303" pitchFamily="18" charset="0"/>
              </a:rPr>
              <a:t>спасения.</a:t>
            </a: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16" y="3696542"/>
            <a:ext cx="4213125" cy="26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4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4012" y="300635"/>
            <a:ext cx="7083189" cy="5963687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Georgia" panose="02040502050405020303" pitchFamily="18" charset="0"/>
              </a:rPr>
              <a:t>Биография писателя</a:t>
            </a:r>
            <a:r>
              <a:rPr lang="ru-RU" sz="5400" b="1" dirty="0" smtClean="0">
                <a:latin typeface="Georgia" panose="02040502050405020303" pitchFamily="18" charset="0"/>
              </a:rPr>
              <a:t/>
            </a:r>
            <a:br>
              <a:rPr lang="ru-RU" sz="5400" b="1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Григорьевич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небольшой сибирской деревушке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Усть-Уда.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два года после рождения сына Распутины перебрались в село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Аталанка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расположенной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берегу реки Ангары, где и прошло детство и юность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писателя. С раннего возраста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пристрастился к чтению и читал буквально все, что попадалось ему под руку. Мальчик рос очень умным и сообразительным. После окончания начальной школы в родной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Аталанке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захотел продолжить учебу.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единственным выходцем из села, который учился в школе в райцентре. Э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непростое, но самое важное время, которое в дальнейшем он описал в своем рассказе «Уроки французского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 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b="1" dirty="0"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431" y="1350937"/>
            <a:ext cx="3333333" cy="4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224" y="627797"/>
            <a:ext cx="8610600" cy="125559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Награды писателя</a:t>
            </a:r>
            <a:r>
              <a:rPr lang="ru-RU" sz="9600" dirty="0"/>
              <a:t/>
            </a:r>
            <a:br>
              <a:rPr lang="ru-RU" sz="9600" dirty="0"/>
            </a:b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394" y="2051211"/>
            <a:ext cx="5962650" cy="398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6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913" y="464565"/>
            <a:ext cx="9954491" cy="54649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  <a:p>
            <a:r>
              <a:rPr lang="ru-RU" sz="2400" dirty="0">
                <a:latin typeface="Georgia" panose="02040502050405020303" pitchFamily="18" charset="0"/>
              </a:rPr>
              <a:t>Герой Социалистического Труда (</a:t>
            </a:r>
            <a:r>
              <a:rPr lang="ru-RU" sz="2400" dirty="0" smtClean="0">
                <a:latin typeface="Georgia" panose="02040502050405020303" pitchFamily="18" charset="0"/>
              </a:rPr>
              <a:t>1987г.),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Орден «За заслуги перед Отечеством» III степени </a:t>
            </a:r>
            <a:r>
              <a:rPr lang="ru-RU" sz="2400" dirty="0" smtClean="0">
                <a:latin typeface="Georgia" panose="02040502050405020303" pitchFamily="18" charset="0"/>
              </a:rPr>
              <a:t>( 2007г.),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Орден «За заслуги перед Отечеством» IV степени </a:t>
            </a:r>
            <a:r>
              <a:rPr lang="ru-RU" sz="2400" dirty="0" smtClean="0">
                <a:latin typeface="Georgia" panose="02040502050405020303" pitchFamily="18" charset="0"/>
              </a:rPr>
              <a:t>( 2002г.).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Орден Александра Невского </a:t>
            </a:r>
            <a:r>
              <a:rPr lang="ru-RU" sz="2400" dirty="0" smtClean="0">
                <a:latin typeface="Georgia" panose="02040502050405020303" pitchFamily="18" charset="0"/>
              </a:rPr>
              <a:t>( </a:t>
            </a:r>
            <a:r>
              <a:rPr lang="ru-RU" sz="2400" dirty="0">
                <a:latin typeface="Georgia" panose="02040502050405020303" pitchFamily="18" charset="0"/>
              </a:rPr>
              <a:t>2011 </a:t>
            </a:r>
            <a:r>
              <a:rPr lang="ru-RU" sz="2400" dirty="0" smtClean="0">
                <a:latin typeface="Georgia" panose="02040502050405020303" pitchFamily="18" charset="0"/>
              </a:rPr>
              <a:t>г).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Орден </a:t>
            </a:r>
            <a:r>
              <a:rPr lang="ru-RU" sz="2400" dirty="0">
                <a:latin typeface="Georgia" panose="02040502050405020303" pitchFamily="18" charset="0"/>
              </a:rPr>
              <a:t>Ленина (</a:t>
            </a:r>
            <a:r>
              <a:rPr lang="ru-RU" sz="2400" dirty="0" smtClean="0">
                <a:latin typeface="Georgia" panose="02040502050405020303" pitchFamily="18" charset="0"/>
              </a:rPr>
              <a:t>1984г., 1987г.),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Трудового Красного Знамени (</a:t>
            </a:r>
            <a:r>
              <a:rPr lang="ru-RU" sz="2400" dirty="0" smtClean="0">
                <a:latin typeface="Georgia" panose="02040502050405020303" pitchFamily="18" charset="0"/>
              </a:rPr>
              <a:t>1981г.),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Орден Знак </a:t>
            </a:r>
            <a:r>
              <a:rPr lang="ru-RU" sz="2400" dirty="0">
                <a:latin typeface="Georgia" panose="02040502050405020303" pitchFamily="18" charset="0"/>
              </a:rPr>
              <a:t>Почета (</a:t>
            </a:r>
            <a:r>
              <a:rPr lang="ru-RU" sz="2400" dirty="0" smtClean="0">
                <a:latin typeface="Georgia" panose="02040502050405020303" pitchFamily="18" charset="0"/>
              </a:rPr>
              <a:t>1971г.)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7375" y="1005498"/>
            <a:ext cx="2511830" cy="365498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158" y="4080049"/>
            <a:ext cx="3548180" cy="262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46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54192" y="714894"/>
            <a:ext cx="6883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Georgia" panose="02040502050405020303" pitchFamily="18" charset="0"/>
              </a:rPr>
              <a:t>Премии  В. Распутина</a:t>
            </a:r>
            <a:endParaRPr lang="ru-RU" sz="4400" b="1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899" y="1484335"/>
            <a:ext cx="1156220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anose="02040502050405020303" pitchFamily="18" charset="0"/>
              </a:rPr>
              <a:t>Лауреат Государственной премии Российской Федерации за выдающиеся достижения в области гуманитарной деятельности 2012 года (</a:t>
            </a:r>
            <a:r>
              <a:rPr lang="ru-RU" sz="2400" dirty="0" smtClean="0">
                <a:latin typeface="Georgia" panose="02040502050405020303" pitchFamily="18" charset="0"/>
              </a:rPr>
              <a:t>2013г.)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Президента Российской Федерации в области литературы и искусства (</a:t>
            </a:r>
            <a:r>
              <a:rPr lang="ru-RU" sz="2400" dirty="0" smtClean="0">
                <a:latin typeface="Georgia" panose="02040502050405020303" pitchFamily="18" charset="0"/>
              </a:rPr>
              <a:t>2003г.),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Правительства России за выдающиеся заслуги в области культуры (</a:t>
            </a:r>
            <a:r>
              <a:rPr lang="ru-RU" sz="2400" dirty="0" smtClean="0">
                <a:latin typeface="Georgia" panose="02040502050405020303" pitchFamily="18" charset="0"/>
              </a:rPr>
              <a:t>2010г.),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 Государственной премии СССР (</a:t>
            </a:r>
            <a:r>
              <a:rPr lang="ru-RU" sz="2400" dirty="0" smtClean="0">
                <a:latin typeface="Georgia" panose="02040502050405020303" pitchFamily="18" charset="0"/>
              </a:rPr>
              <a:t>1977г.,</a:t>
            </a:r>
            <a:r>
              <a:rPr lang="ru-RU" sz="2400" dirty="0">
                <a:latin typeface="Georgia" panose="02040502050405020303" pitchFamily="18" charset="0"/>
              </a:rPr>
              <a:t> </a:t>
            </a:r>
            <a:r>
              <a:rPr lang="ru-RU" sz="2400" dirty="0" smtClean="0">
                <a:latin typeface="Georgia" panose="02040502050405020303" pitchFamily="18" charset="0"/>
              </a:rPr>
              <a:t>1987г.),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Иркутского комсомола им. Иосифа Уткина (</a:t>
            </a:r>
            <a:r>
              <a:rPr lang="ru-RU" sz="2400" dirty="0" smtClean="0">
                <a:latin typeface="Georgia" panose="02040502050405020303" pitchFamily="18" charset="0"/>
              </a:rPr>
              <a:t>1968г.),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им. Л. Н. Толстого (</a:t>
            </a:r>
            <a:r>
              <a:rPr lang="ru-RU" sz="2400" dirty="0" smtClean="0">
                <a:latin typeface="Georgia" panose="02040502050405020303" pitchFamily="18" charset="0"/>
              </a:rPr>
              <a:t>1992)г.,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Фонда развития культуры и искусства при Комитете культуры Иркутской области (</a:t>
            </a:r>
            <a:r>
              <a:rPr lang="ru-RU" sz="2400" dirty="0" smtClean="0">
                <a:latin typeface="Georgia" panose="02040502050405020303" pitchFamily="18" charset="0"/>
              </a:rPr>
              <a:t>1994г.),</a:t>
            </a:r>
            <a:endParaRPr lang="ru-R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99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59" y="134471"/>
            <a:ext cx="11927541" cy="6723529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400" dirty="0" smtClean="0">
                <a:latin typeface="Georgia" panose="02040502050405020303" pitchFamily="18" charset="0"/>
              </a:rPr>
              <a:t>Лауреат </a:t>
            </a:r>
            <a:r>
              <a:rPr lang="ru-RU" sz="2400" dirty="0">
                <a:latin typeface="Georgia" panose="02040502050405020303" pitchFamily="18" charset="0"/>
              </a:rPr>
              <a:t>премии им. Святителя Иннокентия Иркутского (</a:t>
            </a:r>
            <a:r>
              <a:rPr lang="ru-RU" sz="2400" dirty="0" smtClean="0">
                <a:latin typeface="Georgia" panose="02040502050405020303" pitchFamily="18" charset="0"/>
              </a:rPr>
              <a:t>1995г),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журнала «Сибирь» им. А. В. Зверева,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Лауреат премии Александра </a:t>
            </a:r>
            <a:r>
              <a:rPr lang="ru-RU" sz="2400" dirty="0" smtClean="0">
                <a:latin typeface="Georgia" panose="02040502050405020303" pitchFamily="18" charset="0"/>
              </a:rPr>
              <a:t>Солженицына</a:t>
            </a:r>
            <a:r>
              <a:rPr lang="ru-RU" sz="2400" dirty="0">
                <a:latin typeface="Georgia" panose="02040502050405020303" pitchFamily="18" charset="0"/>
              </a:rPr>
              <a:t> (</a:t>
            </a:r>
            <a:r>
              <a:rPr lang="ru-RU" sz="2400" dirty="0" smtClean="0">
                <a:latin typeface="Georgia" panose="02040502050405020303" pitchFamily="18" charset="0"/>
              </a:rPr>
              <a:t>2000г),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Литературной премии им. Ф. М. Достоевского (</a:t>
            </a:r>
            <a:r>
              <a:rPr lang="ru-RU" sz="2400" dirty="0" smtClean="0">
                <a:latin typeface="Georgia" panose="02040502050405020303" pitchFamily="18" charset="0"/>
              </a:rPr>
              <a:t>2007г.),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им. Александра Невского «России верные сыны</a:t>
            </a:r>
            <a:r>
              <a:rPr lang="ru-RU" sz="2400" dirty="0" smtClean="0">
                <a:latin typeface="Georgia" panose="02040502050405020303" pitchFamily="18" charset="0"/>
              </a:rPr>
              <a:t>»</a:t>
            </a:r>
            <a:r>
              <a:rPr lang="ru-RU" sz="2400" baseline="30000" dirty="0" smtClean="0">
                <a:latin typeface="Georgia" panose="02040502050405020303" pitchFamily="18" charset="0"/>
              </a:rPr>
              <a:t>[</a:t>
            </a:r>
            <a:r>
              <a:rPr lang="ru-RU" sz="2400" dirty="0">
                <a:latin typeface="Georgia" panose="02040502050405020303" pitchFamily="18" charset="0"/>
              </a:rPr>
              <a:t> (</a:t>
            </a:r>
            <a:r>
              <a:rPr lang="ru-RU" sz="2400" dirty="0" smtClean="0">
                <a:latin typeface="Georgia" panose="02040502050405020303" pitchFamily="18" charset="0"/>
              </a:rPr>
              <a:t>2004г.),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«Лучший зарубежный роман года. XXI век» (Китай, </a:t>
            </a:r>
            <a:r>
              <a:rPr lang="ru-RU" sz="2400" dirty="0" smtClean="0">
                <a:latin typeface="Georgia" panose="02040502050405020303" pitchFamily="18" charset="0"/>
              </a:rPr>
              <a:t>2005г.),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Всероссийской литературной премии имени Сергея Аксакова (</a:t>
            </a:r>
            <a:r>
              <a:rPr lang="ru-RU" sz="2400" dirty="0" smtClean="0">
                <a:latin typeface="Georgia" panose="02040502050405020303" pitchFamily="18" charset="0"/>
              </a:rPr>
              <a:t>2005г.),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Международного фонда единства православных </a:t>
            </a:r>
            <a:r>
              <a:rPr lang="ru-RU" sz="2400" dirty="0" smtClean="0">
                <a:latin typeface="Georgia" panose="02040502050405020303" pitchFamily="18" charset="0"/>
              </a:rPr>
              <a:t>народов</a:t>
            </a:r>
            <a:r>
              <a:rPr lang="ru-RU" sz="2400" dirty="0">
                <a:latin typeface="Georgia" panose="02040502050405020303" pitchFamily="18" charset="0"/>
              </a:rPr>
              <a:t> (</a:t>
            </a:r>
            <a:r>
              <a:rPr lang="ru-RU" sz="2400" dirty="0" smtClean="0">
                <a:latin typeface="Georgia" panose="02040502050405020303" pitchFamily="18" charset="0"/>
              </a:rPr>
              <a:t>2011г.)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Лауреат премии «Ясная поляна</a:t>
            </a:r>
            <a:r>
              <a:rPr lang="ru-RU" sz="2400" dirty="0" smtClean="0">
                <a:latin typeface="Georgia" panose="02040502050405020303" pitchFamily="18" charset="0"/>
              </a:rPr>
              <a:t>»</a:t>
            </a:r>
            <a:r>
              <a:rPr lang="ru-RU" sz="2400" dirty="0">
                <a:latin typeface="Georgia" panose="02040502050405020303" pitchFamily="18" charset="0"/>
              </a:rPr>
              <a:t> (</a:t>
            </a:r>
            <a:r>
              <a:rPr lang="ru-RU" sz="2400" dirty="0" smtClean="0">
                <a:latin typeface="Georgia" panose="02040502050405020303" pitchFamily="18" charset="0"/>
              </a:rPr>
              <a:t>2012г.),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Почётный гражданин Иркутска (</a:t>
            </a:r>
            <a:r>
              <a:rPr lang="ru-RU" sz="2400" dirty="0" smtClean="0">
                <a:latin typeface="Georgia" panose="02040502050405020303" pitchFamily="18" charset="0"/>
              </a:rPr>
              <a:t>1986г.), 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Почётный </a:t>
            </a:r>
            <a:r>
              <a:rPr lang="ru-RU" sz="2400" dirty="0">
                <a:latin typeface="Georgia" panose="02040502050405020303" pitchFamily="18" charset="0"/>
              </a:rPr>
              <a:t>гражданин Иркутской области (</a:t>
            </a:r>
            <a:r>
              <a:rPr lang="ru-RU" sz="2400" u="sng" dirty="0" smtClean="0">
                <a:latin typeface="Georgia" panose="02040502050405020303" pitchFamily="18" charset="0"/>
              </a:rPr>
              <a:t>1998г.</a:t>
            </a:r>
            <a:r>
              <a:rPr lang="ru-RU" sz="2400" dirty="0" smtClean="0">
                <a:latin typeface="Georgia" panose="02040502050405020303" pitchFamily="18" charset="0"/>
              </a:rPr>
              <a:t>)</a:t>
            </a:r>
            <a:endParaRPr lang="ru-RU" sz="2400" dirty="0">
              <a:latin typeface="Georgia" panose="02040502050405020303" pitchFamily="18" charset="0"/>
            </a:endParaRPr>
          </a:p>
          <a:p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345" y="4370633"/>
            <a:ext cx="3407236" cy="226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7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9098" y="0"/>
            <a:ext cx="8610600" cy="1293028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476" y="1463287"/>
            <a:ext cx="12131040" cy="4024125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ria.ru/spravka/20170315/1489887178.html</a:t>
            </a:r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antiquehistory.ru/attachments/Image/dOnZ25vKY3Q.jpg?template=generic</a:t>
            </a:r>
            <a:endParaRPr lang="ru-RU" dirty="0" smtClean="0"/>
          </a:p>
          <a:p>
            <a:r>
              <a:rPr lang="en-US" dirty="0">
                <a:hlinkClick r:id="rId3"/>
              </a:rPr>
              <a:t>http://sibiryachok.net/wp-content/uploads/2015/03/%D0%92%D0%B0%D0%BB%D0%B5%D0%BD%D1%82%D0%B8%D0%BD-%D0%93%D1%80%D0%B8%D0%B3%D0%BE%D1%80%D1%8C%D0%B5%D0%B2%D0%B8%D1%87-%</a:t>
            </a:r>
            <a:r>
              <a:rPr lang="en-US" dirty="0" smtClean="0">
                <a:hlinkClick r:id="rId3"/>
              </a:rPr>
              <a:t>D0%A0%D0%B0%D1%81%D0%BF%D1%83%D1%82%D0%B8%D0%BD.jpg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ds04.infourok.ru/uploads/ex/0b83/0005d7e2-9575222f/img1.jpg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tepka.ru/literatura_8.2/285.jpg</a:t>
            </a:r>
            <a:endParaRPr lang="ru-RU" dirty="0" smtClean="0"/>
          </a:p>
          <a:p>
            <a:r>
              <a:rPr lang="ru-RU" dirty="0">
                <a:hlinkClick r:id="rId6"/>
              </a:rPr>
              <a:t>https://</a:t>
            </a:r>
            <a:r>
              <a:rPr lang="ru-RU" dirty="0" smtClean="0">
                <a:hlinkClick r:id="rId6"/>
              </a:rPr>
              <a:t>yandex.ru/images/search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5434" y="1794768"/>
            <a:ext cx="6528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https://sub-cult.ru/images/NEW/literatura/--8(1).</a:t>
            </a:r>
            <a:r>
              <a:rPr lang="en-US" dirty="0" smtClean="0">
                <a:hlinkClick r:id="rId7"/>
              </a:rPr>
              <a:t>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8173" y="5196006"/>
            <a:ext cx="115491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http://i.irklib.ru/cgi/irbis64r_61/cgiirbis_64.exe?LNG=&amp;C21COM=2&amp;I21DBN=HRONP&amp;P21DBN=HRONP&amp;Z21ID=&amp;</a:t>
            </a:r>
            <a:r>
              <a:rPr lang="en-US" dirty="0" smtClean="0">
                <a:hlinkClick r:id="rId8"/>
              </a:rPr>
              <a:t>IMAGE_FILE_DOWNLOAD=0&amp;Image_file_name=cover%5Cel%5Cangara%5C1961_2.jpg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8172" y="5934670"/>
            <a:ext cx="11903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icdn.lenta.ru/images/2015/03/15/10/20150315105823002/pic_6b01c2ff4f12b41a72bf3192bda9e447.jpg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45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9098" y="0"/>
            <a:ext cx="8610600" cy="1293028"/>
          </a:xfrm>
        </p:spPr>
        <p:txBody>
          <a:bodyPr/>
          <a:lstStyle/>
          <a:p>
            <a:r>
              <a:rPr lang="ru-RU" b="1" dirty="0" smtClean="0">
                <a:latin typeface="Georgia" panose="02040502050405020303" pitchFamily="18" charset="0"/>
              </a:rPr>
              <a:t>Источники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689" y="785776"/>
            <a:ext cx="6148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ussur.net/img/market/17829.png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689" y="1157931"/>
            <a:ext cx="9620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s2.openrussia.org/redactor/o/08/8b/088b29479009.jpg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8174" y="1461884"/>
            <a:ext cx="8822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www.rodb-v.ru/upload/medialibrary/knigi/simvoly-rossii_36.jpg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8174" y="1776355"/>
            <a:ext cx="10268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kartinkinaden.ru/uploads/posts/2016-05/1464701020_dostoyevsky09.jpg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5689" y="2096708"/>
            <a:ext cx="4185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book-hall.ru/files/chivilihin.jpg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8174" y="2378365"/>
            <a:ext cx="10418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www.cultradio.ru/videohosting_pictures/o/968/761.jpg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137" y="2674604"/>
            <a:ext cx="12136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img.labirint.ru/images/comments_pic/1631/0_2c43b8a5bf1853384d935078482a0ccc_1470124171.jpg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137" y="2980375"/>
            <a:ext cx="110363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i89.fastpic.ru/big/2017/0330/e5/44d21af2dbd3171639fe9ed75f3595e5.jpeg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37402" y="3220194"/>
            <a:ext cx="44101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kinoclub.ws/images/176694.jpg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137" y="3560905"/>
            <a:ext cx="10502026" cy="652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godliteratury.ru/wp-content/uploads/2015/05/ITD000000000593320_cover1.jpg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2118" y="3869648"/>
            <a:ext cx="10088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s.bookmix.ru/books/6/5/1/V_tu_zhe_zemlyu_0651.jpg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35689" y="4240266"/>
            <a:ext cx="60051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s014.radikal.ru/i327/1103/82/4ef794fa2d94.jpg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56389" y="4515979"/>
            <a:ext cx="907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4"/>
              </a:rPr>
              <a:t>http://</a:t>
            </a:r>
            <a:r>
              <a:rPr lang="en-US" dirty="0" smtClean="0">
                <a:hlinkClick r:id="rId14"/>
              </a:rPr>
              <a:t>hcenter-irk.info/sites/default/files/sibir_rasputin_0.jpg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8174" y="4758921"/>
            <a:ext cx="3938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5"/>
              </a:rPr>
              <a:t>https://</a:t>
            </a:r>
            <a:r>
              <a:rPr lang="en-US" dirty="0" smtClean="0">
                <a:hlinkClick r:id="rId15"/>
              </a:rPr>
              <a:t>b1.culture.ru/c/667405.jpg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9520" y="5003000"/>
            <a:ext cx="50369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6"/>
              </a:rPr>
              <a:t>http://</a:t>
            </a:r>
            <a:r>
              <a:rPr lang="en-US" dirty="0" smtClean="0">
                <a:hlinkClick r:id="rId16"/>
              </a:rPr>
              <a:t>kino-teatr.org/movie/poster/6075.jpg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9520" y="5278713"/>
            <a:ext cx="3938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7"/>
              </a:rPr>
              <a:t>https://</a:t>
            </a:r>
            <a:r>
              <a:rPr lang="en-US" dirty="0" smtClean="0">
                <a:hlinkClick r:id="rId17"/>
              </a:rPr>
              <a:t>b1.culture.ru/c/617873.jpg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4859" y="5567340"/>
            <a:ext cx="10115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8"/>
              </a:rPr>
              <a:t>https://</a:t>
            </a:r>
            <a:r>
              <a:rPr lang="en-US" dirty="0" smtClean="0">
                <a:hlinkClick r:id="rId18"/>
              </a:rPr>
              <a:t>im2.starbro.net/f_6888afa11081a6221ee349370df4b50e3f1bd3ee.jpg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72118" y="5810282"/>
            <a:ext cx="8273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9"/>
              </a:rPr>
              <a:t>https://pic.kino.mail.ru/share/event/916782/?</a:t>
            </a:r>
            <a:r>
              <a:rPr lang="en-US" dirty="0" smtClean="0">
                <a:hlinkClick r:id="rId19"/>
              </a:rPr>
              <a:t>20170918162021.1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02275" y="6115947"/>
            <a:ext cx="8994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0"/>
              </a:rPr>
              <a:t>http://</a:t>
            </a:r>
            <a:r>
              <a:rPr lang="en-US" dirty="0" smtClean="0">
                <a:hlinkClick r:id="rId20"/>
              </a:rPr>
              <a:t>portal-kultura.ru/upload/iblock/547/1-PHP1124906_3925482_2.jpg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09443" y="6346516"/>
            <a:ext cx="9932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1"/>
              </a:rPr>
              <a:t>https://</a:t>
            </a:r>
            <a:r>
              <a:rPr lang="en-US" dirty="0" smtClean="0">
                <a:hlinkClick r:id="rId21"/>
              </a:rPr>
              <a:t>www.sb.by/upload/iblock/aaa/aaa7940717b34208727a9e171c8e38db.jpg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27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6094" y="0"/>
            <a:ext cx="8610600" cy="1293028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249382" y="5169049"/>
            <a:ext cx="10820400" cy="367227"/>
          </a:xfrm>
        </p:spPr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rg.ru/i/gallery/93fd9037/b54dcd5d.jpg</a:t>
            </a:r>
            <a:endParaRPr lang="ru-RU" sz="18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4395" y="969862"/>
            <a:ext cx="5703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http://irkipedia.ru/sites/default/files/_</a:t>
            </a:r>
            <a:r>
              <a:rPr lang="en-US" dirty="0" smtClean="0">
                <a:hlinkClick r:id="rId3"/>
              </a:rPr>
              <a:t>msc1903.jpg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4395" y="1362532"/>
            <a:ext cx="5492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irkipedia.ru/sites/default/files/16_1_33.jpg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3518" y="1709035"/>
            <a:ext cx="5573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5"/>
              </a:rPr>
              <a:t>https://ria.ru/spravka/20170315/1489887178.html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3518" y="2101705"/>
            <a:ext cx="10039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portal-kultura.ru/upload/medialibrary/6c5/TASS_10461804.jpg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4395" y="2448208"/>
            <a:ext cx="5817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vgrasputin.ru/uploads/rasputin/semya/4.jpg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9383" y="2771373"/>
            <a:ext cx="1180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static.irk.ru/media/img/site/gallery/8173/ce27e5db-1bf8-4b69-b28b-8f9db2f2c77b_jpg_620x460_x-False_q92.jpg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9383" y="3441042"/>
            <a:ext cx="11454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http://www.biletservis.ru/show_foto.php?width=300&amp;height=210&amp;image=http://www.biletservis.ru/images/upload/file33823.jpg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3518" y="4041206"/>
            <a:ext cx="8451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www.bfrz.ru/data/images/news0510/60RASP.jpg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4395" y="4387709"/>
            <a:ext cx="9998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gdb.currenttime.tv/CC894B02-735A-45F5-ADAC-1678FDBEB379_w1200_r1_s.jpg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9382" y="4711383"/>
            <a:ext cx="9493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d3trabu2dfbdfb.cloudfront.net/4/1/4118013_o_1.jpeg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5969" y="5613889"/>
            <a:ext cx="46602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www.rewizor.ru/files/97617niqj.jpg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554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Автобиографический рассказ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162" y="4558908"/>
            <a:ext cx="11226038" cy="4024125"/>
          </a:xfrm>
        </p:spPr>
        <p:txBody>
          <a:bodyPr/>
          <a:lstStyle/>
          <a:p>
            <a:pPr lvl="0"/>
            <a:r>
              <a:rPr lang="ru-RU" sz="2800" dirty="0">
                <a:solidFill>
                  <a:prstClr val="white"/>
                </a:solidFill>
                <a:latin typeface="Georgia" panose="02040502050405020303" pitchFamily="18" charset="0"/>
              </a:rPr>
              <a:t>Закончив местную начальную школу, </a:t>
            </a:r>
            <a:r>
              <a:rPr lang="ru-RU" sz="2800" dirty="0" smtClean="0">
                <a:solidFill>
                  <a:prstClr val="white"/>
                </a:solidFill>
                <a:latin typeface="Georgia" panose="02040502050405020303" pitchFamily="18" charset="0"/>
              </a:rPr>
              <a:t>будущий писатель </a:t>
            </a:r>
            <a:r>
              <a:rPr lang="ru-RU" sz="2800" dirty="0">
                <a:solidFill>
                  <a:prstClr val="white"/>
                </a:solidFill>
                <a:latin typeface="Georgia" panose="02040502050405020303" pitchFamily="18" charset="0"/>
              </a:rPr>
              <a:t>вынужден был один уехать за пятьдесят километров от дома, где находилась средняя школа (об этом периоде впоследствии будет создан знаменитый рассказ «Уроки французского» — </a:t>
            </a:r>
            <a:r>
              <a:rPr lang="ru-RU" sz="2800" dirty="0" smtClean="0">
                <a:solidFill>
                  <a:prstClr val="white"/>
                </a:solidFill>
                <a:latin typeface="Georgia" panose="02040502050405020303" pitchFamily="18" charset="0"/>
              </a:rPr>
              <a:t>1973г.).</a:t>
            </a:r>
            <a:endParaRPr lang="ru-RU" sz="2800" dirty="0">
              <a:solidFill>
                <a:prstClr val="white"/>
              </a:solidFill>
              <a:latin typeface="Georgia" panose="02040502050405020303" pitchFamily="18" charset="0"/>
            </a:endParaRPr>
          </a:p>
          <a:p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713" y="2444472"/>
            <a:ext cx="2262445" cy="3360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140" y="2444472"/>
            <a:ext cx="2738117" cy="33601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6098" y="2444472"/>
            <a:ext cx="2004729" cy="336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0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463" y="382137"/>
            <a:ext cx="5597122" cy="647586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 Григорьевич Распутин родился в крестьянской семье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Мать — Распутина Нина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отец — Распутин Григорий Никитич. После возвращения отца с фронта в дом Распутиных постучалась беда. У отца Валентина украли сумку с крупной суммой казенных денег. Без следствия его приговорили к тюремному сроку и отправили в лагерь на Колыму. Это было самое тяжелое время, когда мать своими силами поднимала троих сыновей. Семья едва сводила концы с концами, и дети часто голодали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2585" y="903978"/>
            <a:ext cx="2667000" cy="40947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22" y="1792251"/>
            <a:ext cx="2850063" cy="398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892" y="1364777"/>
            <a:ext cx="7242072" cy="438093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dirty="0">
                <a:latin typeface="Georgia" panose="02040502050405020303" pitchFamily="18" charset="0"/>
              </a:rPr>
              <a:t>После школы поступил на историко-филологический факультет </a:t>
            </a:r>
            <a:r>
              <a:rPr lang="ru-RU" sz="2400" dirty="0" smtClean="0">
                <a:latin typeface="Georgia" panose="02040502050405020303" pitchFamily="18" charset="0"/>
              </a:rPr>
              <a:t> в Иркутский </a:t>
            </a:r>
            <a:r>
              <a:rPr lang="ru-RU" sz="2400" dirty="0">
                <a:latin typeface="Georgia" panose="02040502050405020303" pitchFamily="18" charset="0"/>
              </a:rPr>
              <a:t>государственный </a:t>
            </a:r>
            <a:r>
              <a:rPr lang="ru-RU" sz="2400" dirty="0" smtClean="0">
                <a:latin typeface="Georgia" panose="02040502050405020303" pitchFamily="18" charset="0"/>
              </a:rPr>
              <a:t>университет.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>
                <a:latin typeface="Georgia" panose="02040502050405020303" pitchFamily="18" charset="0"/>
              </a:rPr>
              <a:t>В студенческие годы он стал внештатным корреспондентом молодёжной газеты. Один из его очерков обратил на себя внимание редактора. Позже этот очерк под заголовком «Я забыл спросить у Лёшки» был опубликован в альманахе «Ангара» </a:t>
            </a:r>
            <a:r>
              <a:rPr lang="ru-RU" sz="2400" dirty="0" smtClean="0">
                <a:latin typeface="Georgia" panose="02040502050405020303" pitchFamily="18" charset="0"/>
              </a:rPr>
              <a:t>в 1961 году.</a:t>
            </a:r>
            <a:endParaRPr lang="ru-RU" sz="2400" dirty="0">
              <a:latin typeface="Georgia" panose="02040502050405020303" pitchFamily="18" charset="0"/>
            </a:endParaRPr>
          </a:p>
          <a:p>
            <a:endParaRPr lang="ru-RU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319" y="1224742"/>
            <a:ext cx="28860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7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468" y="1129386"/>
            <a:ext cx="7661623" cy="4691371"/>
          </a:xfrm>
        </p:spPr>
        <p:txBody>
          <a:bodyPr/>
          <a:lstStyle/>
          <a:p>
            <a:r>
              <a:rPr lang="ru-RU" sz="2800" dirty="0"/>
              <a:t>В</a:t>
            </a:r>
            <a:r>
              <a:rPr lang="ru-RU" sz="2800" dirty="0">
                <a:latin typeface="Georgia" panose="02040502050405020303" pitchFamily="18" charset="0"/>
              </a:rPr>
              <a:t> 1979 году вошёл в редакционную коллегию книжной серии «Литературные памятники Сибири» Восточно-Сибирского книжного издательства (Иркутск). </a:t>
            </a:r>
            <a:endParaRPr lang="ru-RU" sz="2800" dirty="0" smtClean="0">
              <a:latin typeface="Georgia" panose="02040502050405020303" pitchFamily="18" charset="0"/>
            </a:endParaRPr>
          </a:p>
          <a:p>
            <a:r>
              <a:rPr lang="ru-RU" sz="2400" dirty="0" smtClean="0">
                <a:latin typeface="Georgia" panose="02040502050405020303" pitchFamily="18" charset="0"/>
              </a:rPr>
              <a:t> 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758" y="3526964"/>
            <a:ext cx="4592420" cy="30966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7091" y="607304"/>
            <a:ext cx="3333333" cy="30190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49608" y="5238572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В 1980-х годах был членом редакционной коллегии журнала «Роман-газета».</a:t>
            </a:r>
          </a:p>
        </p:txBody>
      </p:sp>
    </p:spTree>
    <p:extLst>
      <p:ext uri="{BB962C8B-B14F-4D97-AF65-F5344CB8AC3E}">
        <p14:creationId xmlns:p14="http://schemas.microsoft.com/office/powerpoint/2010/main" val="288277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2093"/>
            <a:ext cx="9879495" cy="248061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Georgia" panose="02040502050405020303" pitchFamily="18" charset="0"/>
              </a:rPr>
              <a:t>                Творчество писателя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071" y="2117500"/>
            <a:ext cx="6202818" cy="423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0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7731" y="445130"/>
            <a:ext cx="10276765" cy="25710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   Окончив </a:t>
            </a:r>
            <a:r>
              <a:rPr lang="ru-RU" sz="2800" dirty="0">
                <a:latin typeface="Georgia" panose="02040502050405020303" pitchFamily="18" charset="0"/>
              </a:rPr>
              <a:t>университет в 1959 году, Распутин несколько лет </a:t>
            </a:r>
            <a:r>
              <a:rPr lang="ru-RU" sz="2800" dirty="0" smtClean="0">
                <a:latin typeface="Georgia" panose="02040502050405020303" pitchFamily="18" charset="0"/>
              </a:rPr>
              <a:t>  работал </a:t>
            </a:r>
            <a:r>
              <a:rPr lang="ru-RU" sz="2800" dirty="0">
                <a:latin typeface="Georgia" panose="02040502050405020303" pitchFamily="18" charset="0"/>
              </a:rPr>
              <a:t>в газетах </a:t>
            </a:r>
            <a:r>
              <a:rPr lang="ru-RU" sz="2800" dirty="0" smtClean="0">
                <a:latin typeface="Georgia" panose="02040502050405020303" pitchFamily="18" charset="0"/>
              </a:rPr>
              <a:t>Иркутска и</a:t>
            </a:r>
            <a:r>
              <a:rPr lang="ru-RU" sz="2800" dirty="0">
                <a:latin typeface="Georgia" panose="02040502050405020303" pitchFamily="18" charset="0"/>
              </a:rPr>
              <a:t> Красноярска, часто бывал на строительстве Красноярской ГЭС и магистрали Абакан — </a:t>
            </a:r>
            <a:r>
              <a:rPr lang="ru-RU" sz="2800" u="sng" dirty="0">
                <a:latin typeface="Georgia" panose="02040502050405020303" pitchFamily="18" charset="0"/>
              </a:rPr>
              <a:t>Тайшет</a:t>
            </a:r>
            <a:r>
              <a:rPr lang="ru-RU" sz="2800" dirty="0">
                <a:latin typeface="Georgia" panose="02040502050405020303" pitchFamily="18" charset="0"/>
              </a:rPr>
              <a:t>. Очерки и рассказы об увиденном позже вошли в его сборники «Костровые новых городов» и «Край возле самого неба».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280" y="3016155"/>
            <a:ext cx="2770697" cy="37542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208" y="3429000"/>
            <a:ext cx="4225162" cy="32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9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4525" y="346430"/>
            <a:ext cx="8229600" cy="2443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Georgia" panose="02040502050405020303" pitchFamily="18" charset="0"/>
              </a:rPr>
              <a:t>В 1965 году Распутин показал несколько новых рассказов приехавшему в Читу на совещание молодых писателей Сибири </a:t>
            </a:r>
            <a:r>
              <a:rPr lang="ru-RU" sz="2800" dirty="0" smtClean="0">
                <a:latin typeface="Georgia" panose="02040502050405020303" pitchFamily="18" charset="0"/>
              </a:rPr>
              <a:t>В</a:t>
            </a:r>
            <a:r>
              <a:rPr lang="ru-RU" sz="2800" dirty="0">
                <a:latin typeface="Georgia" panose="02040502050405020303" pitchFamily="18" charset="0"/>
              </a:rPr>
              <a:t>. </a:t>
            </a:r>
            <a:r>
              <a:rPr lang="ru-RU" sz="2800" dirty="0" err="1">
                <a:latin typeface="Georgia" panose="02040502050405020303" pitchFamily="18" charset="0"/>
              </a:rPr>
              <a:t>Чивилихину</a:t>
            </a:r>
            <a:r>
              <a:rPr lang="ru-RU" sz="2800" dirty="0">
                <a:latin typeface="Georgia" panose="02040502050405020303" pitchFamily="18" charset="0"/>
              </a:rPr>
              <a:t>, который стал «крёстным отцом» начинающего прозаика.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1315" y="438112"/>
            <a:ext cx="2217736" cy="28359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9875" y="2607578"/>
            <a:ext cx="2487701" cy="28359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6286" y="2607578"/>
            <a:ext cx="2382477" cy="28762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00595" y="5801065"/>
            <a:ext cx="97369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Среди русских классиков своими учителями В. Распутин </a:t>
            </a:r>
            <a:r>
              <a:rPr lang="ru-RU" sz="2800" dirty="0" smtClean="0">
                <a:latin typeface="Georgia" panose="02040502050405020303" pitchFamily="18" charset="0"/>
              </a:rPr>
              <a:t>считал Достоевского Ф.М. </a:t>
            </a:r>
            <a:r>
              <a:rPr lang="ru-RU" sz="2800" dirty="0">
                <a:latin typeface="Georgia" panose="02040502050405020303" pitchFamily="18" charset="0"/>
              </a:rPr>
              <a:t>и </a:t>
            </a:r>
            <a:r>
              <a:rPr lang="ru-RU" sz="2800" dirty="0" smtClean="0">
                <a:latin typeface="Georgia" panose="02040502050405020303" pitchFamily="18" charset="0"/>
              </a:rPr>
              <a:t>Бунина И. А.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595" y="5346700"/>
            <a:ext cx="248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Ф. Достоевский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46209" y="5346700"/>
            <a:ext cx="185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И. </a:t>
            </a:r>
            <a:r>
              <a:rPr lang="ru-RU" dirty="0"/>
              <a:t>Б</a:t>
            </a:r>
            <a:r>
              <a:rPr lang="ru-RU" dirty="0" smtClean="0"/>
              <a:t>унин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809018" y="3543790"/>
            <a:ext cx="2577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В. </a:t>
            </a:r>
            <a:r>
              <a:rPr lang="ru-RU" sz="2400" dirty="0" err="1" smtClean="0"/>
              <a:t>Чивилихин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2418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382</TotalTime>
  <Words>695</Words>
  <Application>Microsoft Office PowerPoint</Application>
  <PresentationFormat>Широкоэкранный</PresentationFormat>
  <Paragraphs>133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Century Gothic</vt:lpstr>
      <vt:lpstr>Georgia</vt:lpstr>
      <vt:lpstr>Times New Roman</vt:lpstr>
      <vt:lpstr>Wingdings 3</vt:lpstr>
      <vt:lpstr>Легкий дым</vt:lpstr>
      <vt:lpstr>Презентация PowerPoint</vt:lpstr>
      <vt:lpstr>Биография писателя Валентин Григорьевич родился в небольшой сибирской деревушке Усть-Уда. Спустя два года после рождения сына Распутины перебрались в село Аталанка, расположенной на берегу реки Ангары, где и прошло детство и юность будущего писателя. С раннего возраста он пристрастился к чтению и читал буквально все, что попадалось ему под руку. Мальчик рос очень умным и сообразительным. После окончания начальной школы в родной Аталанке, он захотел продолжить учебу. Он стал единственным выходцем из села, который учился в школе в райцентре. Это было непростое, но самое важное время, которое в дальнейшем он описал в своем рассказе «Уроки французского».     </vt:lpstr>
      <vt:lpstr>Автобиографический рассказ</vt:lpstr>
      <vt:lpstr>Презентация PowerPoint</vt:lpstr>
      <vt:lpstr>Презентация PowerPoint</vt:lpstr>
      <vt:lpstr>Презентация PowerPoint</vt:lpstr>
      <vt:lpstr>                Творчество писателя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Экранизации  по книгам В.Распутина</vt:lpstr>
      <vt:lpstr>Презентация PowerPoint</vt:lpstr>
      <vt:lpstr>Общественно-политическая деятельность В.Распутина </vt:lpstr>
      <vt:lpstr>Презентация PowerPoint</vt:lpstr>
      <vt:lpstr>Презентация PowerPoint</vt:lpstr>
      <vt:lpstr>Презентация PowerPoint</vt:lpstr>
      <vt:lpstr>Презентация PowerPoint</vt:lpstr>
      <vt:lpstr>Награды писателя </vt:lpstr>
      <vt:lpstr>Презентация PowerPoint</vt:lpstr>
      <vt:lpstr>Презентация PowerPoint</vt:lpstr>
      <vt:lpstr>Презентация PowerPoint</vt:lpstr>
      <vt:lpstr>Источники</vt:lpstr>
      <vt:lpstr>Источники</vt:lpstr>
      <vt:lpstr>источники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Валентин Григорьевич Распутин</dc:title>
  <dc:creator>User</dc:creator>
  <cp:lastModifiedBy>admin</cp:lastModifiedBy>
  <cp:revision>50</cp:revision>
  <dcterms:created xsi:type="dcterms:W3CDTF">2014-10-21T13:34:32Z</dcterms:created>
  <dcterms:modified xsi:type="dcterms:W3CDTF">2025-02-06T10:54:47Z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1040803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